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31" r:id="rId2"/>
    <p:sldId id="256" r:id="rId3"/>
    <p:sldId id="261" r:id="rId4"/>
    <p:sldId id="332" r:id="rId5"/>
    <p:sldId id="333" r:id="rId6"/>
    <p:sldId id="334" r:id="rId7"/>
    <p:sldId id="335" r:id="rId8"/>
    <p:sldId id="336" r:id="rId9"/>
    <p:sldId id="263" r:id="rId10"/>
    <p:sldId id="268" r:id="rId11"/>
    <p:sldId id="262" r:id="rId12"/>
    <p:sldId id="318" r:id="rId13"/>
    <p:sldId id="267" r:id="rId14"/>
    <p:sldId id="264" r:id="rId15"/>
    <p:sldId id="266" r:id="rId16"/>
    <p:sldId id="265" r:id="rId17"/>
    <p:sldId id="321" r:id="rId18"/>
    <p:sldId id="317" r:id="rId19"/>
    <p:sldId id="269" r:id="rId20"/>
    <p:sldId id="319" r:id="rId21"/>
    <p:sldId id="320" r:id="rId22"/>
    <p:sldId id="322" r:id="rId23"/>
    <p:sldId id="324" r:id="rId24"/>
    <p:sldId id="325" r:id="rId25"/>
    <p:sldId id="326" r:id="rId26"/>
    <p:sldId id="328" r:id="rId27"/>
    <p:sldId id="337" r:id="rId28"/>
    <p:sldId id="348" r:id="rId29"/>
    <p:sldId id="341" r:id="rId30"/>
    <p:sldId id="343" r:id="rId31"/>
    <p:sldId id="338" r:id="rId32"/>
    <p:sldId id="339" r:id="rId33"/>
    <p:sldId id="340" r:id="rId34"/>
    <p:sldId id="260" r:id="rId35"/>
    <p:sldId id="344" r:id="rId36"/>
    <p:sldId id="346" r:id="rId37"/>
    <p:sldId id="345" r:id="rId38"/>
    <p:sldId id="349" r:id="rId39"/>
    <p:sldId id="257" r:id="rId40"/>
    <p:sldId id="350" r:id="rId41"/>
    <p:sldId id="353" r:id="rId42"/>
    <p:sldId id="1069" r:id="rId43"/>
    <p:sldId id="351" r:id="rId44"/>
    <p:sldId id="352" r:id="rId45"/>
    <p:sldId id="10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300"/>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96327"/>
  </p:normalViewPr>
  <p:slideViewPr>
    <p:cSldViewPr snapToGrid="0">
      <p:cViewPr varScale="1">
        <p:scale>
          <a:sx n="117" d="100"/>
          <a:sy n="117" d="100"/>
        </p:scale>
        <p:origin x="208" y="216"/>
      </p:cViewPr>
      <p:guideLst/>
    </p:cSldViewPr>
  </p:slideViewPr>
  <p:notesTextViewPr>
    <p:cViewPr>
      <p:scale>
        <a:sx n="1" d="1"/>
        <a:sy n="1" d="1"/>
      </p:scale>
      <p:origin x="0" y="0"/>
    </p:cViewPr>
  </p:notesTextViewPr>
  <p:sorterViewPr>
    <p:cViewPr>
      <p:scale>
        <a:sx n="24" d="100"/>
        <a:sy n="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30866-FD74-F243-BAE1-E847D144494A}" type="datetimeFigureOut">
              <a:rPr lang="en-US" smtClean="0"/>
              <a:t>5/1/23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10B3C-092F-C740-971D-24D5D5138D2B}" type="slidenum">
              <a:rPr lang="en-US" smtClean="0"/>
              <a:t>‹#›</a:t>
            </a:fld>
            <a:endParaRPr lang="en-US"/>
          </a:p>
        </p:txBody>
      </p:sp>
    </p:spTree>
    <p:extLst>
      <p:ext uri="{BB962C8B-B14F-4D97-AF65-F5344CB8AC3E}">
        <p14:creationId xmlns:p14="http://schemas.microsoft.com/office/powerpoint/2010/main" val="4453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Anna Stepanova of some of the heirloom tomato varieties that she grows in her hobby garden</a:t>
            </a:r>
          </a:p>
        </p:txBody>
      </p:sp>
      <p:sp>
        <p:nvSpPr>
          <p:cNvPr id="4" name="Slide Number Placeholder 3"/>
          <p:cNvSpPr>
            <a:spLocks noGrp="1"/>
          </p:cNvSpPr>
          <p:nvPr>
            <p:ph type="sldNum" sz="quarter" idx="5"/>
          </p:nvPr>
        </p:nvSpPr>
        <p:spPr/>
        <p:txBody>
          <a:bodyPr/>
          <a:lstStyle/>
          <a:p>
            <a:fld id="{6C410B3C-092F-C740-971D-24D5D5138D2B}" type="slidenum">
              <a:rPr lang="en-US" smtClean="0"/>
              <a:t>1</a:t>
            </a:fld>
            <a:endParaRPr lang="en-US"/>
          </a:p>
        </p:txBody>
      </p:sp>
    </p:spTree>
    <p:extLst>
      <p:ext uri="{BB962C8B-B14F-4D97-AF65-F5344CB8AC3E}">
        <p14:creationId xmlns:p14="http://schemas.microsoft.com/office/powerpoint/2010/main" val="2141383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tworowtimes.com</a:t>
            </a:r>
            <a:r>
              <a:rPr lang="en-US" dirty="0"/>
              <a:t>/historical/teosinte-modern-corns-ancient-ancestor/</a:t>
            </a:r>
          </a:p>
          <a:p>
            <a:r>
              <a:rPr lang="en-US" dirty="0"/>
              <a:t>https://</a:t>
            </a:r>
            <a:r>
              <a:rPr lang="en-US" dirty="0" err="1"/>
              <a:t>www.osborneseed.com</a:t>
            </a:r>
            <a:r>
              <a:rPr lang="en-US" dirty="0"/>
              <a:t>/catalog/item-content/89039/vision-mxr-f1/pr_89039</a:t>
            </a:r>
          </a:p>
        </p:txBody>
      </p:sp>
      <p:sp>
        <p:nvSpPr>
          <p:cNvPr id="4" name="Slide Number Placeholder 3"/>
          <p:cNvSpPr>
            <a:spLocks noGrp="1"/>
          </p:cNvSpPr>
          <p:nvPr>
            <p:ph type="sldNum" sz="quarter" idx="5"/>
          </p:nvPr>
        </p:nvSpPr>
        <p:spPr/>
        <p:txBody>
          <a:bodyPr/>
          <a:lstStyle/>
          <a:p>
            <a:fld id="{6C410B3C-092F-C740-971D-24D5D5138D2B}" type="slidenum">
              <a:rPr lang="en-US" smtClean="0"/>
              <a:t>13</a:t>
            </a:fld>
            <a:endParaRPr lang="en-US"/>
          </a:p>
        </p:txBody>
      </p:sp>
    </p:spTree>
    <p:extLst>
      <p:ext uri="{BB962C8B-B14F-4D97-AF65-F5344CB8AC3E}">
        <p14:creationId xmlns:p14="http://schemas.microsoft.com/office/powerpoint/2010/main" val="1765492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mobile.twitter.com</a:t>
            </a:r>
            <a:r>
              <a:rPr lang="en-US" dirty="0"/>
              <a:t>/</a:t>
            </a:r>
            <a:r>
              <a:rPr lang="en-US" dirty="0" err="1"/>
              <a:t>Planthropology</a:t>
            </a:r>
            <a:r>
              <a:rPr lang="en-US" dirty="0"/>
              <a:t>_/status/1320165486437584896</a:t>
            </a:r>
          </a:p>
          <a:p>
            <a:r>
              <a:rPr lang="en-US" dirty="0"/>
              <a:t>https://</a:t>
            </a:r>
            <a:r>
              <a:rPr lang="en-US" dirty="0" err="1"/>
              <a:t>youarewhatyoueat.voices.wooster.edu</a:t>
            </a:r>
            <a:r>
              <a:rPr lang="en-US" dirty="0"/>
              <a:t>/2020/11/09/bananas/</a:t>
            </a:r>
          </a:p>
        </p:txBody>
      </p:sp>
      <p:sp>
        <p:nvSpPr>
          <p:cNvPr id="4" name="Slide Number Placeholder 3"/>
          <p:cNvSpPr>
            <a:spLocks noGrp="1"/>
          </p:cNvSpPr>
          <p:nvPr>
            <p:ph type="sldNum" sz="quarter" idx="5"/>
          </p:nvPr>
        </p:nvSpPr>
        <p:spPr/>
        <p:txBody>
          <a:bodyPr/>
          <a:lstStyle/>
          <a:p>
            <a:fld id="{6C410B3C-092F-C740-971D-24D5D5138D2B}" type="slidenum">
              <a:rPr lang="en-US" smtClean="0"/>
              <a:t>14</a:t>
            </a:fld>
            <a:endParaRPr lang="en-US"/>
          </a:p>
        </p:txBody>
      </p:sp>
    </p:spTree>
    <p:extLst>
      <p:ext uri="{BB962C8B-B14F-4D97-AF65-F5344CB8AC3E}">
        <p14:creationId xmlns:p14="http://schemas.microsoft.com/office/powerpoint/2010/main" val="2238474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robinettes.com</a:t>
            </a:r>
            <a:r>
              <a:rPr lang="en-US" dirty="0"/>
              <a:t>/can-you-eat-crab-apples</a:t>
            </a:r>
          </a:p>
          <a:p>
            <a:r>
              <a:rPr lang="en-US" dirty="0"/>
              <a:t>https://</a:t>
            </a:r>
            <a:r>
              <a:rPr lang="en-US" dirty="0" err="1"/>
              <a:t>gmo.uconn.edu</a:t>
            </a:r>
            <a:r>
              <a:rPr lang="en-US" dirty="0"/>
              <a:t>/topics/</a:t>
            </a:r>
            <a:r>
              <a:rPr lang="en-US" dirty="0" err="1"/>
              <a:t>gmos</a:t>
            </a:r>
            <a:r>
              <a:rPr lang="en-US" dirty="0"/>
              <a:t>-and-human-health/</a:t>
            </a:r>
          </a:p>
        </p:txBody>
      </p:sp>
      <p:sp>
        <p:nvSpPr>
          <p:cNvPr id="4" name="Slide Number Placeholder 3"/>
          <p:cNvSpPr>
            <a:spLocks noGrp="1"/>
          </p:cNvSpPr>
          <p:nvPr>
            <p:ph type="sldNum" sz="quarter" idx="5"/>
          </p:nvPr>
        </p:nvSpPr>
        <p:spPr/>
        <p:txBody>
          <a:bodyPr/>
          <a:lstStyle/>
          <a:p>
            <a:fld id="{6C410B3C-092F-C740-971D-24D5D5138D2B}" type="slidenum">
              <a:rPr lang="en-US" smtClean="0"/>
              <a:t>15</a:t>
            </a:fld>
            <a:endParaRPr lang="en-US"/>
          </a:p>
        </p:txBody>
      </p:sp>
    </p:spTree>
    <p:extLst>
      <p:ext uri="{BB962C8B-B14F-4D97-AF65-F5344CB8AC3E}">
        <p14:creationId xmlns:p14="http://schemas.microsoft.com/office/powerpoint/2010/main" val="249602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www.newscientist.com</a:t>
            </a:r>
            <a:r>
              <a:rPr lang="en-US" dirty="0"/>
              <a:t>/article/mg25033310-100-we-shouldnt-use-renaissance-watermelons-to-judge-nutritional-value/</a:t>
            </a:r>
          </a:p>
          <a:p>
            <a:r>
              <a:rPr lang="en-US" dirty="0"/>
              <a:t>https://</a:t>
            </a:r>
            <a:r>
              <a:rPr lang="en-US" dirty="0" err="1"/>
              <a:t>www.vox.com</a:t>
            </a:r>
            <a:r>
              <a:rPr lang="en-US" dirty="0"/>
              <a:t>/2014/4/29/5664296/watermelon-</a:t>
            </a:r>
            <a:r>
              <a:rPr lang="en-US" dirty="0" err="1"/>
              <a:t>isnt</a:t>
            </a:r>
            <a:r>
              <a:rPr lang="en-US" dirty="0"/>
              <a:t>-a-natural-</a:t>
            </a:r>
            <a:r>
              <a:rPr lang="en-US" dirty="0" err="1"/>
              <a:t>viagra</a:t>
            </a:r>
            <a:endParaRPr lang="en-US" dirty="0"/>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16</a:t>
            </a:fld>
            <a:endParaRPr lang="en-US"/>
          </a:p>
        </p:txBody>
      </p:sp>
    </p:spTree>
    <p:extLst>
      <p:ext uri="{BB962C8B-B14F-4D97-AF65-F5344CB8AC3E}">
        <p14:creationId xmlns:p14="http://schemas.microsoft.com/office/powerpoint/2010/main" val="1913408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www.treehugger.com</a:t>
            </a:r>
            <a:r>
              <a:rPr lang="en-US" dirty="0"/>
              <a:t>/our-guide-to-growing-strawberries-plant-care-tips-5192816</a:t>
            </a:r>
          </a:p>
          <a:p>
            <a:r>
              <a:rPr lang="en-US" dirty="0"/>
              <a:t>https://</a:t>
            </a:r>
            <a:r>
              <a:rPr lang="en-US" dirty="0" err="1"/>
              <a:t>www.istockphoto.com</a:t>
            </a:r>
            <a:r>
              <a:rPr lang="en-US" dirty="0"/>
              <a:t>/photos/huge-strawberry</a:t>
            </a:r>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17</a:t>
            </a:fld>
            <a:endParaRPr lang="en-US"/>
          </a:p>
        </p:txBody>
      </p:sp>
    </p:spTree>
    <p:extLst>
      <p:ext uri="{BB962C8B-B14F-4D97-AF65-F5344CB8AC3E}">
        <p14:creationId xmlns:p14="http://schemas.microsoft.com/office/powerpoint/2010/main" val="310982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https://</a:t>
            </a:r>
            <a:r>
              <a:rPr lang="es-ES" dirty="0" err="1"/>
              <a:t>twitter.com</a:t>
            </a:r>
            <a:r>
              <a:rPr lang="es-ES" dirty="0"/>
              <a:t>/</a:t>
            </a:r>
            <a:r>
              <a:rPr lang="es-ES" dirty="0" err="1"/>
              <a:t>croplifeintl</a:t>
            </a:r>
            <a:r>
              <a:rPr lang="es-ES" dirty="0"/>
              <a:t>/status/856843732003561473</a:t>
            </a:r>
          </a:p>
        </p:txBody>
      </p:sp>
      <p:sp>
        <p:nvSpPr>
          <p:cNvPr id="4" name="Marcador de número de diapositiva 3"/>
          <p:cNvSpPr>
            <a:spLocks noGrp="1"/>
          </p:cNvSpPr>
          <p:nvPr>
            <p:ph type="sldNum" sz="quarter" idx="5"/>
          </p:nvPr>
        </p:nvSpPr>
        <p:spPr/>
        <p:txBody>
          <a:bodyPr/>
          <a:lstStyle/>
          <a:p>
            <a:fld id="{22C915BA-1D98-43B8-A4ED-7C6B7BA5218A}" type="slidenum">
              <a:rPr lang="es-ES" smtClean="0"/>
              <a:t>18</a:t>
            </a:fld>
            <a:endParaRPr lang="es-ES"/>
          </a:p>
        </p:txBody>
      </p:sp>
    </p:spTree>
    <p:extLst>
      <p:ext uri="{BB962C8B-B14F-4D97-AF65-F5344CB8AC3E}">
        <p14:creationId xmlns:p14="http://schemas.microsoft.com/office/powerpoint/2010/main" val="423648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www.onemedical.com</a:t>
            </a:r>
            <a:r>
              <a:rPr lang="en-US" dirty="0"/>
              <a:t>/blog/eat-well/5-surprising-sources-of-vitamin-c-in-your-veggie-drawer/</a:t>
            </a:r>
          </a:p>
          <a:p>
            <a:r>
              <a:rPr lang="en-US" dirty="0"/>
              <a:t>https://</a:t>
            </a:r>
            <a:r>
              <a:rPr lang="en-US" dirty="0" err="1"/>
              <a:t>evolution.berkeley.edu</a:t>
            </a:r>
            <a:r>
              <a:rPr lang="en-US" dirty="0"/>
              <a:t>/lines-of-evidence/artificial-selection/</a:t>
            </a:r>
          </a:p>
        </p:txBody>
      </p:sp>
      <p:sp>
        <p:nvSpPr>
          <p:cNvPr id="4" name="Slide Number Placeholder 3"/>
          <p:cNvSpPr>
            <a:spLocks noGrp="1"/>
          </p:cNvSpPr>
          <p:nvPr>
            <p:ph type="sldNum" sz="quarter" idx="5"/>
          </p:nvPr>
        </p:nvSpPr>
        <p:spPr/>
        <p:txBody>
          <a:bodyPr/>
          <a:lstStyle/>
          <a:p>
            <a:fld id="{6C410B3C-092F-C740-971D-24D5D5138D2B}" type="slidenum">
              <a:rPr lang="en-US" smtClean="0"/>
              <a:t>19</a:t>
            </a:fld>
            <a:endParaRPr lang="en-US"/>
          </a:p>
        </p:txBody>
      </p:sp>
    </p:spTree>
    <p:extLst>
      <p:ext uri="{BB962C8B-B14F-4D97-AF65-F5344CB8AC3E}">
        <p14:creationId xmlns:p14="http://schemas.microsoft.com/office/powerpoint/2010/main" val="1628102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depositphotos.com</a:t>
            </a:r>
            <a:r>
              <a:rPr lang="en-US" dirty="0"/>
              <a:t>/stock-photos/</a:t>
            </a:r>
            <a:r>
              <a:rPr lang="en-US" dirty="0" err="1"/>
              <a:t>dinmont.html</a:t>
            </a:r>
            <a:endParaRPr lang="en-US" dirty="0"/>
          </a:p>
          <a:p>
            <a:r>
              <a:rPr lang="en-US" dirty="0"/>
              <a:t>https://</a:t>
            </a:r>
            <a:r>
              <a:rPr lang="en-US" dirty="0" err="1"/>
              <a:t>www.sleddogsocietyofwales.co.uk</a:t>
            </a:r>
            <a:r>
              <a:rPr lang="en-US" dirty="0"/>
              <a:t>/evolution-of-</a:t>
            </a:r>
            <a:r>
              <a:rPr lang="en-US" dirty="0" err="1"/>
              <a:t>dogs.html</a:t>
            </a:r>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20</a:t>
            </a:fld>
            <a:endParaRPr lang="en-US"/>
          </a:p>
        </p:txBody>
      </p:sp>
    </p:spTree>
    <p:extLst>
      <p:ext uri="{BB962C8B-B14F-4D97-AF65-F5344CB8AC3E}">
        <p14:creationId xmlns:p14="http://schemas.microsoft.com/office/powerpoint/2010/main" val="1198543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twitter.com</a:t>
            </a:r>
            <a:r>
              <a:rPr lang="en-US" dirty="0"/>
              <a:t>/EFFAB/status/1486320876568121347</a:t>
            </a:r>
          </a:p>
          <a:p>
            <a:r>
              <a:rPr lang="en-US" dirty="0"/>
              <a:t>https://</a:t>
            </a:r>
            <a:r>
              <a:rPr lang="en-US" dirty="0" err="1"/>
              <a:t>forukids.com</a:t>
            </a:r>
            <a:r>
              <a:rPr lang="en-US" dirty="0"/>
              <a:t>/product/</a:t>
            </a:r>
            <a:r>
              <a:rPr lang="en-US" dirty="0" err="1"/>
              <a:t>pinkbud</a:t>
            </a:r>
            <a:r>
              <a:rPr lang="en-US" dirty="0"/>
              <a:t>-kids-first-learning-educational-chart-domestic-animals/</a:t>
            </a:r>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21</a:t>
            </a:fld>
            <a:endParaRPr lang="en-US"/>
          </a:p>
        </p:txBody>
      </p:sp>
    </p:spTree>
    <p:extLst>
      <p:ext uri="{BB962C8B-B14F-4D97-AF65-F5344CB8AC3E}">
        <p14:creationId xmlns:p14="http://schemas.microsoft.com/office/powerpoint/2010/main" val="3855925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www.collectedny.org</a:t>
            </a:r>
            <a:r>
              <a:rPr lang="en-US" dirty="0"/>
              <a:t>/</a:t>
            </a:r>
            <a:r>
              <a:rPr lang="en-US" dirty="0" err="1"/>
              <a:t>frameworkposts</a:t>
            </a:r>
            <a:r>
              <a:rPr lang="en-US" dirty="0"/>
              <a:t>/timeline-of-animal-domestication/</a:t>
            </a:r>
          </a:p>
        </p:txBody>
      </p:sp>
      <p:sp>
        <p:nvSpPr>
          <p:cNvPr id="4" name="Slide Number Placeholder 3"/>
          <p:cNvSpPr>
            <a:spLocks noGrp="1"/>
          </p:cNvSpPr>
          <p:nvPr>
            <p:ph type="sldNum" sz="quarter" idx="5"/>
          </p:nvPr>
        </p:nvSpPr>
        <p:spPr/>
        <p:txBody>
          <a:bodyPr/>
          <a:lstStyle/>
          <a:p>
            <a:fld id="{6C410B3C-092F-C740-971D-24D5D5138D2B}" type="slidenum">
              <a:rPr lang="en-US" smtClean="0"/>
              <a:t>22</a:t>
            </a:fld>
            <a:endParaRPr lang="en-US"/>
          </a:p>
        </p:txBody>
      </p:sp>
    </p:spTree>
    <p:extLst>
      <p:ext uri="{BB962C8B-B14F-4D97-AF65-F5344CB8AC3E}">
        <p14:creationId xmlns:p14="http://schemas.microsoft.com/office/powerpoint/2010/main" val="50737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fruitgrowers.com</a:t>
            </a:r>
            <a:r>
              <a:rPr lang="en-US" dirty="0"/>
              <a:t>/how-does-produce-get-to-the-grocery-store/</a:t>
            </a:r>
          </a:p>
        </p:txBody>
      </p:sp>
      <p:sp>
        <p:nvSpPr>
          <p:cNvPr id="4" name="Slide Number Placeholder 3"/>
          <p:cNvSpPr>
            <a:spLocks noGrp="1"/>
          </p:cNvSpPr>
          <p:nvPr>
            <p:ph type="sldNum" sz="quarter" idx="5"/>
          </p:nvPr>
        </p:nvSpPr>
        <p:spPr/>
        <p:txBody>
          <a:bodyPr/>
          <a:lstStyle/>
          <a:p>
            <a:fld id="{6C410B3C-092F-C740-971D-24D5D5138D2B}" type="slidenum">
              <a:rPr lang="en-US" smtClean="0"/>
              <a:t>3</a:t>
            </a:fld>
            <a:endParaRPr lang="en-US"/>
          </a:p>
        </p:txBody>
      </p:sp>
    </p:spTree>
    <p:extLst>
      <p:ext uri="{BB962C8B-B14F-4D97-AF65-F5344CB8AC3E}">
        <p14:creationId xmlns:p14="http://schemas.microsoft.com/office/powerpoint/2010/main" val="212355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kids.britannica.com</a:t>
            </a:r>
            <a:r>
              <a:rPr lang="en-US" dirty="0"/>
              <a:t>/students/assembly/view/106759</a:t>
            </a:r>
          </a:p>
          <a:p>
            <a:r>
              <a:rPr lang="en-US" dirty="0"/>
              <a:t>https://</a:t>
            </a:r>
            <a:r>
              <a:rPr lang="en-US" dirty="0" err="1"/>
              <a:t>socratic.org</a:t>
            </a:r>
            <a:r>
              <a:rPr lang="en-US" dirty="0"/>
              <a:t>/questions/what-is-a-brief-history-of-agriculture</a:t>
            </a:r>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23</a:t>
            </a:fld>
            <a:endParaRPr lang="en-US"/>
          </a:p>
        </p:txBody>
      </p:sp>
    </p:spTree>
    <p:extLst>
      <p:ext uri="{BB962C8B-B14F-4D97-AF65-F5344CB8AC3E}">
        <p14:creationId xmlns:p14="http://schemas.microsoft.com/office/powerpoint/2010/main" val="1441827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socratic.org</a:t>
            </a:r>
            <a:r>
              <a:rPr lang="en-US" dirty="0"/>
              <a:t>/questions/what-is-a-brief-history-of-agriculture</a:t>
            </a:r>
          </a:p>
        </p:txBody>
      </p:sp>
      <p:sp>
        <p:nvSpPr>
          <p:cNvPr id="4" name="Slide Number Placeholder 3"/>
          <p:cNvSpPr>
            <a:spLocks noGrp="1"/>
          </p:cNvSpPr>
          <p:nvPr>
            <p:ph type="sldNum" sz="quarter" idx="5"/>
          </p:nvPr>
        </p:nvSpPr>
        <p:spPr/>
        <p:txBody>
          <a:bodyPr/>
          <a:lstStyle/>
          <a:p>
            <a:fld id="{6C410B3C-092F-C740-971D-24D5D5138D2B}" type="slidenum">
              <a:rPr lang="en-US" smtClean="0"/>
              <a:t>24</a:t>
            </a:fld>
            <a:endParaRPr lang="en-US"/>
          </a:p>
        </p:txBody>
      </p:sp>
    </p:spTree>
    <p:extLst>
      <p:ext uri="{BB962C8B-B14F-4D97-AF65-F5344CB8AC3E}">
        <p14:creationId xmlns:p14="http://schemas.microsoft.com/office/powerpoint/2010/main" val="963138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farmdocdaily.illinois.edu</a:t>
            </a:r>
            <a:r>
              <a:rPr lang="en-US" dirty="0"/>
              <a:t>/2022/07/perspectives-on-national-u-s-corn-yields-for-productivity-and-down-side-yield-risk.html</a:t>
            </a:r>
          </a:p>
        </p:txBody>
      </p:sp>
      <p:sp>
        <p:nvSpPr>
          <p:cNvPr id="4" name="Slide Number Placeholder 3"/>
          <p:cNvSpPr>
            <a:spLocks noGrp="1"/>
          </p:cNvSpPr>
          <p:nvPr>
            <p:ph type="sldNum" sz="quarter" idx="5"/>
          </p:nvPr>
        </p:nvSpPr>
        <p:spPr/>
        <p:txBody>
          <a:bodyPr/>
          <a:lstStyle/>
          <a:p>
            <a:fld id="{6C410B3C-092F-C740-971D-24D5D5138D2B}" type="slidenum">
              <a:rPr lang="en-US" smtClean="0"/>
              <a:t>25</a:t>
            </a:fld>
            <a:endParaRPr lang="en-US"/>
          </a:p>
        </p:txBody>
      </p:sp>
    </p:spTree>
    <p:extLst>
      <p:ext uri="{BB962C8B-B14F-4D97-AF65-F5344CB8AC3E}">
        <p14:creationId xmlns:p14="http://schemas.microsoft.com/office/powerpoint/2010/main" val="1545332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stock.adobe.com</a:t>
            </a:r>
            <a:r>
              <a:rPr lang="en-US" dirty="0"/>
              <a:t>/</a:t>
            </a:r>
            <a:r>
              <a:rPr lang="en-US" dirty="0" err="1"/>
              <a:t>search?k</a:t>
            </a:r>
            <a:r>
              <a:rPr lang="en-US" dirty="0"/>
              <a:t>=grafting</a:t>
            </a:r>
          </a:p>
          <a:p>
            <a:r>
              <a:rPr lang="en-US" dirty="0"/>
              <a:t>https://</a:t>
            </a:r>
            <a:r>
              <a:rPr lang="en-US" dirty="0" err="1"/>
              <a:t>www.pinterest.com</a:t>
            </a:r>
            <a:r>
              <a:rPr lang="en-US" dirty="0"/>
              <a:t>/pin/174092341815488150/</a:t>
            </a:r>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27</a:t>
            </a:fld>
            <a:endParaRPr lang="en-US"/>
          </a:p>
        </p:txBody>
      </p:sp>
    </p:spTree>
    <p:extLst>
      <p:ext uri="{BB962C8B-B14F-4D97-AF65-F5344CB8AC3E}">
        <p14:creationId xmlns:p14="http://schemas.microsoft.com/office/powerpoint/2010/main" val="1218524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 Stepanova’s images</a:t>
            </a:r>
          </a:p>
        </p:txBody>
      </p:sp>
      <p:sp>
        <p:nvSpPr>
          <p:cNvPr id="4" name="Slide Number Placeholder 3"/>
          <p:cNvSpPr>
            <a:spLocks noGrp="1"/>
          </p:cNvSpPr>
          <p:nvPr>
            <p:ph type="sldNum" sz="quarter" idx="5"/>
          </p:nvPr>
        </p:nvSpPr>
        <p:spPr/>
        <p:txBody>
          <a:bodyPr/>
          <a:lstStyle/>
          <a:p>
            <a:fld id="{6C410B3C-092F-C740-971D-24D5D5138D2B}" type="slidenum">
              <a:rPr lang="en-US" smtClean="0"/>
              <a:t>28</a:t>
            </a:fld>
            <a:endParaRPr lang="en-US"/>
          </a:p>
        </p:txBody>
      </p:sp>
    </p:spTree>
    <p:extLst>
      <p:ext uri="{BB962C8B-B14F-4D97-AF65-F5344CB8AC3E}">
        <p14:creationId xmlns:p14="http://schemas.microsoft.com/office/powerpoint/2010/main" val="2688631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learn.genetics.utah.edu</a:t>
            </a:r>
            <a:r>
              <a:rPr lang="en-US" dirty="0"/>
              <a:t>/content/flowers/genetics</a:t>
            </a:r>
          </a:p>
          <a:p>
            <a:r>
              <a:rPr lang="en-US" dirty="0"/>
              <a:t>https://</a:t>
            </a:r>
            <a:r>
              <a:rPr lang="en-US" dirty="0" err="1"/>
              <a:t>www.semanticscholar.org</a:t>
            </a:r>
            <a:r>
              <a:rPr lang="en-US" dirty="0"/>
              <a:t>/paper/Heterosis-in-plants-</a:t>
            </a:r>
            <a:r>
              <a:rPr lang="en-US" dirty="0" err="1"/>
              <a:t>Hochholdinger</a:t>
            </a:r>
            <a:r>
              <a:rPr lang="en-US" dirty="0"/>
              <a:t>-</a:t>
            </a:r>
            <a:r>
              <a:rPr lang="en-US" dirty="0" err="1"/>
              <a:t>Baldauf</a:t>
            </a:r>
            <a:r>
              <a:rPr lang="en-US" dirty="0"/>
              <a:t>/db5d7211bd38ae6262702a7951f1cf7c32ac164e/figure/0</a:t>
            </a:r>
          </a:p>
        </p:txBody>
      </p:sp>
      <p:sp>
        <p:nvSpPr>
          <p:cNvPr id="4" name="Slide Number Placeholder 3"/>
          <p:cNvSpPr>
            <a:spLocks noGrp="1"/>
          </p:cNvSpPr>
          <p:nvPr>
            <p:ph type="sldNum" sz="quarter" idx="5"/>
          </p:nvPr>
        </p:nvSpPr>
        <p:spPr/>
        <p:txBody>
          <a:bodyPr/>
          <a:lstStyle/>
          <a:p>
            <a:fld id="{6C410B3C-092F-C740-971D-24D5D5138D2B}" type="slidenum">
              <a:rPr lang="en-US" smtClean="0"/>
              <a:t>29</a:t>
            </a:fld>
            <a:endParaRPr lang="en-US"/>
          </a:p>
        </p:txBody>
      </p:sp>
    </p:spTree>
    <p:extLst>
      <p:ext uri="{BB962C8B-B14F-4D97-AF65-F5344CB8AC3E}">
        <p14:creationId xmlns:p14="http://schemas.microsoft.com/office/powerpoint/2010/main" val="2781698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www.maizegenetics.net</a:t>
            </a:r>
            <a:r>
              <a:rPr lang="en-US" dirty="0"/>
              <a:t>/copy-of-diversity</a:t>
            </a:r>
          </a:p>
          <a:p>
            <a:r>
              <a:rPr lang="en-US" dirty="0"/>
              <a:t>https://</a:t>
            </a:r>
            <a:r>
              <a:rPr lang="en-US" dirty="0" err="1"/>
              <a:t>www.jstage.jst.go.jp</a:t>
            </a:r>
            <a:r>
              <a:rPr lang="en-US" dirty="0"/>
              <a:t>/article/</a:t>
            </a:r>
            <a:r>
              <a:rPr lang="en-US" dirty="0" err="1"/>
              <a:t>jsbbs</a:t>
            </a:r>
            <a:r>
              <a:rPr lang="en-US" dirty="0"/>
              <a:t>/56/2/56_2_147/_pdf/-char/</a:t>
            </a:r>
            <a:r>
              <a:rPr lang="en-US" dirty="0" err="1"/>
              <a:t>en</a:t>
            </a:r>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30</a:t>
            </a:fld>
            <a:endParaRPr lang="en-US"/>
          </a:p>
        </p:txBody>
      </p:sp>
    </p:spTree>
    <p:extLst>
      <p:ext uri="{BB962C8B-B14F-4D97-AF65-F5344CB8AC3E}">
        <p14:creationId xmlns:p14="http://schemas.microsoft.com/office/powerpoint/2010/main" val="1572164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www.science.org.au</a:t>
            </a:r>
            <a:r>
              <a:rPr lang="en-US" dirty="0"/>
              <a:t>/curious/earth-environment/what-genetic-modification</a:t>
            </a:r>
          </a:p>
        </p:txBody>
      </p:sp>
      <p:sp>
        <p:nvSpPr>
          <p:cNvPr id="4" name="Slide Number Placeholder 3"/>
          <p:cNvSpPr>
            <a:spLocks noGrp="1"/>
          </p:cNvSpPr>
          <p:nvPr>
            <p:ph type="sldNum" sz="quarter" idx="5"/>
          </p:nvPr>
        </p:nvSpPr>
        <p:spPr/>
        <p:txBody>
          <a:bodyPr/>
          <a:lstStyle/>
          <a:p>
            <a:fld id="{6C410B3C-092F-C740-971D-24D5D5138D2B}" type="slidenum">
              <a:rPr lang="en-US" smtClean="0"/>
              <a:t>31</a:t>
            </a:fld>
            <a:endParaRPr lang="en-US"/>
          </a:p>
        </p:txBody>
      </p:sp>
    </p:spTree>
    <p:extLst>
      <p:ext uri="{BB962C8B-B14F-4D97-AF65-F5344CB8AC3E}">
        <p14:creationId xmlns:p14="http://schemas.microsoft.com/office/powerpoint/2010/main" val="188980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www.mdpi.com</a:t>
            </a:r>
            <a:r>
              <a:rPr lang="en-US" dirty="0"/>
              <a:t>/2076-393X/10/11/1861</a:t>
            </a:r>
          </a:p>
        </p:txBody>
      </p:sp>
      <p:sp>
        <p:nvSpPr>
          <p:cNvPr id="4" name="Slide Number Placeholder 3"/>
          <p:cNvSpPr>
            <a:spLocks noGrp="1"/>
          </p:cNvSpPr>
          <p:nvPr>
            <p:ph type="sldNum" sz="quarter" idx="5"/>
          </p:nvPr>
        </p:nvSpPr>
        <p:spPr/>
        <p:txBody>
          <a:bodyPr/>
          <a:lstStyle/>
          <a:p>
            <a:fld id="{6C410B3C-092F-C740-971D-24D5D5138D2B}" type="slidenum">
              <a:rPr lang="en-US" smtClean="0"/>
              <a:t>32</a:t>
            </a:fld>
            <a:endParaRPr lang="en-US"/>
          </a:p>
        </p:txBody>
      </p:sp>
    </p:spTree>
    <p:extLst>
      <p:ext uri="{BB962C8B-B14F-4D97-AF65-F5344CB8AC3E}">
        <p14:creationId xmlns:p14="http://schemas.microsoft.com/office/powerpoint/2010/main" val="2133146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www.fda.gov</a:t>
            </a:r>
            <a:r>
              <a:rPr lang="en-US" dirty="0"/>
              <a:t>/food/consumers/agricultural-biotechnology</a:t>
            </a:r>
          </a:p>
        </p:txBody>
      </p:sp>
      <p:sp>
        <p:nvSpPr>
          <p:cNvPr id="4" name="Slide Number Placeholder 3"/>
          <p:cNvSpPr>
            <a:spLocks noGrp="1"/>
          </p:cNvSpPr>
          <p:nvPr>
            <p:ph type="sldNum" sz="quarter" idx="5"/>
          </p:nvPr>
        </p:nvSpPr>
        <p:spPr/>
        <p:txBody>
          <a:bodyPr/>
          <a:lstStyle/>
          <a:p>
            <a:fld id="{6C410B3C-092F-C740-971D-24D5D5138D2B}" type="slidenum">
              <a:rPr lang="en-US" smtClean="0"/>
              <a:t>33</a:t>
            </a:fld>
            <a:endParaRPr lang="en-US"/>
          </a:p>
        </p:txBody>
      </p:sp>
    </p:spTree>
    <p:extLst>
      <p:ext uri="{BB962C8B-B14F-4D97-AF65-F5344CB8AC3E}">
        <p14:creationId xmlns:p14="http://schemas.microsoft.com/office/powerpoint/2010/main" val="127021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climatescience.org</a:t>
            </a:r>
            <a:r>
              <a:rPr lang="en-US" dirty="0"/>
              <a:t>/advanced-food-selective-breeding</a:t>
            </a:r>
          </a:p>
        </p:txBody>
      </p:sp>
      <p:sp>
        <p:nvSpPr>
          <p:cNvPr id="4" name="Slide Number Placeholder 3"/>
          <p:cNvSpPr>
            <a:spLocks noGrp="1"/>
          </p:cNvSpPr>
          <p:nvPr>
            <p:ph type="sldNum" sz="quarter" idx="5"/>
          </p:nvPr>
        </p:nvSpPr>
        <p:spPr/>
        <p:txBody>
          <a:bodyPr/>
          <a:lstStyle/>
          <a:p>
            <a:fld id="{6C410B3C-092F-C740-971D-24D5D5138D2B}" type="slidenum">
              <a:rPr lang="en-US" smtClean="0"/>
              <a:t>4</a:t>
            </a:fld>
            <a:endParaRPr lang="en-US"/>
          </a:p>
        </p:txBody>
      </p:sp>
    </p:spTree>
    <p:extLst>
      <p:ext uri="{BB962C8B-B14F-4D97-AF65-F5344CB8AC3E}">
        <p14:creationId xmlns:p14="http://schemas.microsoft.com/office/powerpoint/2010/main" val="3281160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www.agupdate.com</a:t>
            </a:r>
            <a:r>
              <a:rPr lang="en-US" dirty="0"/>
              <a:t>/</a:t>
            </a:r>
            <a:r>
              <a:rPr lang="en-US" dirty="0" err="1"/>
              <a:t>illinoisfarmertoday</a:t>
            </a:r>
            <a:r>
              <a:rPr lang="en-US" dirty="0"/>
              <a:t>/news/crop/outside-influences-steer-</a:t>
            </a:r>
            <a:r>
              <a:rPr lang="en-US" dirty="0" err="1"/>
              <a:t>gmo</a:t>
            </a:r>
            <a:r>
              <a:rPr lang="en-US" dirty="0"/>
              <a:t>-research/article_3d4827e8-b636-11ea-a15e-17bcce41b172.html</a:t>
            </a:r>
          </a:p>
        </p:txBody>
      </p:sp>
      <p:sp>
        <p:nvSpPr>
          <p:cNvPr id="4" name="Slide Number Placeholder 3"/>
          <p:cNvSpPr>
            <a:spLocks noGrp="1"/>
          </p:cNvSpPr>
          <p:nvPr>
            <p:ph type="sldNum" sz="quarter" idx="5"/>
          </p:nvPr>
        </p:nvSpPr>
        <p:spPr/>
        <p:txBody>
          <a:bodyPr/>
          <a:lstStyle/>
          <a:p>
            <a:fld id="{6C410B3C-092F-C740-971D-24D5D5138D2B}" type="slidenum">
              <a:rPr lang="en-US" smtClean="0"/>
              <a:t>34</a:t>
            </a:fld>
            <a:endParaRPr lang="en-US"/>
          </a:p>
        </p:txBody>
      </p:sp>
    </p:spTree>
    <p:extLst>
      <p:ext uri="{BB962C8B-B14F-4D97-AF65-F5344CB8AC3E}">
        <p14:creationId xmlns:p14="http://schemas.microsoft.com/office/powerpoint/2010/main" val="709002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www.alcimed.com</a:t>
            </a:r>
            <a:r>
              <a:rPr lang="en-US" dirty="0"/>
              <a:t>/</a:t>
            </a:r>
            <a:r>
              <a:rPr lang="en-US" dirty="0" err="1"/>
              <a:t>en</a:t>
            </a:r>
            <a:r>
              <a:rPr lang="en-US" dirty="0"/>
              <a:t>/</a:t>
            </a:r>
            <a:r>
              <a:rPr lang="en-US" dirty="0" err="1"/>
              <a:t>alcim</a:t>
            </a:r>
            <a:r>
              <a:rPr lang="en-US" dirty="0"/>
              <a:t>-articles/end-glyphosate-</a:t>
            </a:r>
            <a:r>
              <a:rPr lang="en-US" dirty="0" err="1"/>
              <a:t>europe</a:t>
            </a:r>
            <a:r>
              <a:rPr lang="en-US" dirty="0"/>
              <a:t>-perspective-alternatives/</a:t>
            </a:r>
          </a:p>
          <a:p>
            <a:r>
              <a:rPr lang="en-US" dirty="0"/>
              <a:t>https://</a:t>
            </a:r>
            <a:r>
              <a:rPr lang="en-US" dirty="0" err="1"/>
              <a:t>geneticliteracyproject.org</a:t>
            </a:r>
            <a:r>
              <a:rPr lang="en-US" dirty="0"/>
              <a:t>/2017/03/16/pesticide-resistance-rising-crop-scientists-look-crispr-bacteria-solutions/</a:t>
            </a:r>
          </a:p>
          <a:p>
            <a:r>
              <a:rPr lang="en-US" dirty="0"/>
              <a:t>https://</a:t>
            </a:r>
            <a:r>
              <a:rPr lang="en-US" dirty="0" err="1"/>
              <a:t>www.greenlife.co.ke</a:t>
            </a:r>
            <a:r>
              <a:rPr lang="en-US" dirty="0"/>
              <a:t>/papaya-ringspot/</a:t>
            </a:r>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35</a:t>
            </a:fld>
            <a:endParaRPr lang="en-US"/>
          </a:p>
        </p:txBody>
      </p:sp>
    </p:spTree>
    <p:extLst>
      <p:ext uri="{BB962C8B-B14F-4D97-AF65-F5344CB8AC3E}">
        <p14:creationId xmlns:p14="http://schemas.microsoft.com/office/powerpoint/2010/main" val="1567061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www.wired.com</a:t>
            </a:r>
            <a:r>
              <a:rPr lang="en-US" dirty="0"/>
              <a:t>/story/genetically-modified-arctic-apple-targets-consumers-not-farmers/</a:t>
            </a:r>
          </a:p>
          <a:p>
            <a:r>
              <a:rPr lang="en-US" dirty="0"/>
              <a:t>https://</a:t>
            </a:r>
            <a:r>
              <a:rPr lang="en-US" dirty="0" err="1"/>
              <a:t>www.businessinsider.com</a:t>
            </a:r>
            <a:r>
              <a:rPr lang="en-US" dirty="0"/>
              <a:t>/fda-genetically-modified-potatoes-and-apples-that-dont-bruise-or-turn-brown-are-safe-2015-3</a:t>
            </a:r>
          </a:p>
          <a:p>
            <a:r>
              <a:rPr lang="en-US" dirty="0"/>
              <a:t>https://</a:t>
            </a:r>
            <a:r>
              <a:rPr lang="en-US" dirty="0" err="1"/>
              <a:t>seedworld.com</a:t>
            </a:r>
            <a:r>
              <a:rPr lang="en-US" dirty="0"/>
              <a:t>/</a:t>
            </a:r>
            <a:r>
              <a:rPr lang="en-US" dirty="0" err="1"/>
              <a:t>pinkglow</a:t>
            </a:r>
            <a:r>
              <a:rPr lang="en-US" dirty="0"/>
              <a:t>-del-</a:t>
            </a:r>
            <a:r>
              <a:rPr lang="en-US" dirty="0" err="1"/>
              <a:t>montes</a:t>
            </a:r>
            <a:r>
              <a:rPr lang="en-US" dirty="0"/>
              <a:t>-pink-pineapple-now-available/</a:t>
            </a:r>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36</a:t>
            </a:fld>
            <a:endParaRPr lang="en-US"/>
          </a:p>
        </p:txBody>
      </p:sp>
    </p:spTree>
    <p:extLst>
      <p:ext uri="{BB962C8B-B14F-4D97-AF65-F5344CB8AC3E}">
        <p14:creationId xmlns:p14="http://schemas.microsoft.com/office/powerpoint/2010/main" val="1930073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www.theguardian.com</a:t>
            </a:r>
            <a:r>
              <a:rPr lang="en-US" dirty="0"/>
              <a:t>/environment/2019/oct/26/gm-golden-rice-delay-cost-millions-of-lives-child-blindness</a:t>
            </a:r>
          </a:p>
          <a:p>
            <a:r>
              <a:rPr lang="en-US" dirty="0"/>
              <a:t>https://</a:t>
            </a:r>
            <a:r>
              <a:rPr lang="en-US" dirty="0" err="1"/>
              <a:t>www.koat.com</a:t>
            </a:r>
            <a:r>
              <a:rPr lang="en-US" dirty="0"/>
              <a:t>/article/genetically-modified-purple-tomato/41261499</a:t>
            </a:r>
          </a:p>
          <a:p>
            <a:r>
              <a:rPr lang="en-US" dirty="0"/>
              <a:t>https://</a:t>
            </a:r>
            <a:r>
              <a:rPr lang="en-US" dirty="0" err="1"/>
              <a:t>en.wikipedia.org</a:t>
            </a:r>
            <a:r>
              <a:rPr lang="en-US" dirty="0"/>
              <a:t>/wiki/</a:t>
            </a:r>
            <a:r>
              <a:rPr lang="en-US" dirty="0" err="1"/>
              <a:t>Benin_cuisine</a:t>
            </a:r>
            <a:r>
              <a:rPr lang="en-US" dirty="0"/>
              <a:t>#/media/File:Ab_food_06.jpg</a:t>
            </a:r>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37</a:t>
            </a:fld>
            <a:endParaRPr lang="en-US"/>
          </a:p>
        </p:txBody>
      </p:sp>
    </p:spTree>
    <p:extLst>
      <p:ext uri="{BB962C8B-B14F-4D97-AF65-F5344CB8AC3E}">
        <p14:creationId xmlns:p14="http://schemas.microsoft.com/office/powerpoint/2010/main" val="2648052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phys.org</a:t>
            </a:r>
            <a:r>
              <a:rPr lang="en-US" dirty="0"/>
              <a:t>/news/2017-03-crop-variety-crispr-domestication.html</a:t>
            </a:r>
          </a:p>
        </p:txBody>
      </p:sp>
      <p:sp>
        <p:nvSpPr>
          <p:cNvPr id="4" name="Slide Number Placeholder 3"/>
          <p:cNvSpPr>
            <a:spLocks noGrp="1"/>
          </p:cNvSpPr>
          <p:nvPr>
            <p:ph type="sldNum" sz="quarter" idx="5"/>
          </p:nvPr>
        </p:nvSpPr>
        <p:spPr/>
        <p:txBody>
          <a:bodyPr/>
          <a:lstStyle/>
          <a:p>
            <a:fld id="{6C410B3C-092F-C740-971D-24D5D5138D2B}" type="slidenum">
              <a:rPr lang="en-US" smtClean="0"/>
              <a:t>38</a:t>
            </a:fld>
            <a:endParaRPr lang="en-US"/>
          </a:p>
        </p:txBody>
      </p:sp>
    </p:spTree>
    <p:extLst>
      <p:ext uri="{BB962C8B-B14F-4D97-AF65-F5344CB8AC3E}">
        <p14:creationId xmlns:p14="http://schemas.microsoft.com/office/powerpoint/2010/main" val="2651585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www.yourgenome.org</a:t>
            </a:r>
            <a:r>
              <a:rPr lang="en-US" dirty="0"/>
              <a:t>/facts/what-is-genome-editing/</a:t>
            </a:r>
          </a:p>
        </p:txBody>
      </p:sp>
      <p:sp>
        <p:nvSpPr>
          <p:cNvPr id="4" name="Slide Number Placeholder 3"/>
          <p:cNvSpPr>
            <a:spLocks noGrp="1"/>
          </p:cNvSpPr>
          <p:nvPr>
            <p:ph type="sldNum" sz="quarter" idx="5"/>
          </p:nvPr>
        </p:nvSpPr>
        <p:spPr/>
        <p:txBody>
          <a:bodyPr/>
          <a:lstStyle/>
          <a:p>
            <a:fld id="{6C410B3C-092F-C740-971D-24D5D5138D2B}" type="slidenum">
              <a:rPr lang="en-US" smtClean="0"/>
              <a:t>39</a:t>
            </a:fld>
            <a:endParaRPr lang="en-US"/>
          </a:p>
        </p:txBody>
      </p:sp>
    </p:spTree>
    <p:extLst>
      <p:ext uri="{BB962C8B-B14F-4D97-AF65-F5344CB8AC3E}">
        <p14:creationId xmlns:p14="http://schemas.microsoft.com/office/powerpoint/2010/main" val="565950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www.translationalres.com</a:t>
            </a:r>
            <a:r>
              <a:rPr lang="en-US" dirty="0"/>
              <a:t>/article/S1931-5244(15)00332-1/</a:t>
            </a:r>
            <a:r>
              <a:rPr lang="en-US" dirty="0" err="1"/>
              <a:t>fulltext</a:t>
            </a:r>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40</a:t>
            </a:fld>
            <a:endParaRPr lang="en-US"/>
          </a:p>
        </p:txBody>
      </p:sp>
    </p:spTree>
    <p:extLst>
      <p:ext uri="{BB962C8B-B14F-4D97-AF65-F5344CB8AC3E}">
        <p14:creationId xmlns:p14="http://schemas.microsoft.com/office/powerpoint/2010/main" val="2396473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publichealth.jhu.edu</a:t>
            </a:r>
            <a:r>
              <a:rPr lang="en-US" dirty="0"/>
              <a:t>/departments/environmental-health-and-engineering/research-and-practice/research-areas/environmental-chemistry-microbiology-and-ecology</a:t>
            </a:r>
          </a:p>
          <a:p>
            <a:r>
              <a:rPr lang="en-US" dirty="0"/>
              <a:t>https://</a:t>
            </a:r>
            <a:r>
              <a:rPr lang="en-US" dirty="0" err="1"/>
              <a:t>www.wsj.com</a:t>
            </a:r>
            <a:r>
              <a:rPr lang="en-US" dirty="0"/>
              <a:t>/articles/is-this-tomato-engineered-inside-the-coming-battle-over-gene-edited-food-1523814992</a:t>
            </a:r>
          </a:p>
          <a:p>
            <a:r>
              <a:rPr lang="en-US" dirty="0"/>
              <a:t>https://</a:t>
            </a:r>
            <a:r>
              <a:rPr lang="en-US" dirty="0" err="1"/>
              <a:t>www.fruitnet.com</a:t>
            </a:r>
            <a:r>
              <a:rPr lang="en-US" dirty="0"/>
              <a:t>/</a:t>
            </a:r>
            <a:r>
              <a:rPr lang="en-US" dirty="0" err="1"/>
              <a:t>eurofruit</a:t>
            </a:r>
            <a:r>
              <a:rPr lang="en-US" dirty="0"/>
              <a:t>/</a:t>
            </a:r>
            <a:r>
              <a:rPr lang="en-US" dirty="0" err="1"/>
              <a:t>sanatech</a:t>
            </a:r>
            <a:r>
              <a:rPr lang="en-US" dirty="0"/>
              <a:t>-seed-launches-worlds-first-</a:t>
            </a:r>
            <a:r>
              <a:rPr lang="en-US" dirty="0" err="1"/>
              <a:t>ge</a:t>
            </a:r>
            <a:r>
              <a:rPr lang="en-US" dirty="0"/>
              <a:t>-tomato/184662.article</a:t>
            </a:r>
          </a:p>
          <a:p>
            <a:endParaRPr lang="en-US" dirty="0"/>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41</a:t>
            </a:fld>
            <a:endParaRPr lang="en-US"/>
          </a:p>
        </p:txBody>
      </p:sp>
    </p:spTree>
    <p:extLst>
      <p:ext uri="{BB962C8B-B14F-4D97-AF65-F5344CB8AC3E}">
        <p14:creationId xmlns:p14="http://schemas.microsoft.com/office/powerpoint/2010/main" val="2552261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harvestgenomics.ca</a:t>
            </a:r>
            <a:r>
              <a:rPr lang="en-US" dirty="0"/>
              <a:t>/dev/</a:t>
            </a:r>
          </a:p>
        </p:txBody>
      </p:sp>
      <p:sp>
        <p:nvSpPr>
          <p:cNvPr id="4" name="Slide Number Placeholder 3"/>
          <p:cNvSpPr>
            <a:spLocks noGrp="1"/>
          </p:cNvSpPr>
          <p:nvPr>
            <p:ph type="sldNum" sz="quarter" idx="5"/>
          </p:nvPr>
        </p:nvSpPr>
        <p:spPr/>
        <p:txBody>
          <a:bodyPr/>
          <a:lstStyle/>
          <a:p>
            <a:fld id="{6C410B3C-092F-C740-971D-24D5D5138D2B}" type="slidenum">
              <a:rPr lang="en-US" smtClean="0"/>
              <a:t>42</a:t>
            </a:fld>
            <a:endParaRPr lang="en-US"/>
          </a:p>
        </p:txBody>
      </p:sp>
    </p:spTree>
    <p:extLst>
      <p:ext uri="{BB962C8B-B14F-4D97-AF65-F5344CB8AC3E}">
        <p14:creationId xmlns:p14="http://schemas.microsoft.com/office/powerpoint/2010/main" val="4153232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fruitgrowers.com</a:t>
            </a:r>
            <a:r>
              <a:rPr lang="en-US" dirty="0"/>
              <a:t>/how-does-produce-get-to-the-grocery-store/</a:t>
            </a:r>
          </a:p>
        </p:txBody>
      </p:sp>
      <p:sp>
        <p:nvSpPr>
          <p:cNvPr id="4" name="Slide Number Placeholder 3"/>
          <p:cNvSpPr>
            <a:spLocks noGrp="1"/>
          </p:cNvSpPr>
          <p:nvPr>
            <p:ph type="sldNum" sz="quarter" idx="5"/>
          </p:nvPr>
        </p:nvSpPr>
        <p:spPr/>
        <p:txBody>
          <a:bodyPr/>
          <a:lstStyle/>
          <a:p>
            <a:fld id="{6C410B3C-092F-C740-971D-24D5D5138D2B}" type="slidenum">
              <a:rPr lang="en-US" smtClean="0"/>
              <a:t>44</a:t>
            </a:fld>
            <a:endParaRPr lang="en-US"/>
          </a:p>
        </p:txBody>
      </p:sp>
    </p:spTree>
    <p:extLst>
      <p:ext uri="{BB962C8B-B14F-4D97-AF65-F5344CB8AC3E}">
        <p14:creationId xmlns:p14="http://schemas.microsoft.com/office/powerpoint/2010/main" val="1438392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www.yourgenome.org</a:t>
            </a:r>
            <a:r>
              <a:rPr lang="en-US" dirty="0"/>
              <a:t>/facts/what-is-selective-breeding/</a:t>
            </a:r>
          </a:p>
        </p:txBody>
      </p:sp>
      <p:sp>
        <p:nvSpPr>
          <p:cNvPr id="4" name="Slide Number Placeholder 3"/>
          <p:cNvSpPr>
            <a:spLocks noGrp="1"/>
          </p:cNvSpPr>
          <p:nvPr>
            <p:ph type="sldNum" sz="quarter" idx="5"/>
          </p:nvPr>
        </p:nvSpPr>
        <p:spPr/>
        <p:txBody>
          <a:bodyPr/>
          <a:lstStyle/>
          <a:p>
            <a:fld id="{6C410B3C-092F-C740-971D-24D5D5138D2B}" type="slidenum">
              <a:rPr lang="en-US" smtClean="0"/>
              <a:t>5</a:t>
            </a:fld>
            <a:endParaRPr lang="en-US"/>
          </a:p>
        </p:txBody>
      </p:sp>
    </p:spTree>
    <p:extLst>
      <p:ext uri="{BB962C8B-B14F-4D97-AF65-F5344CB8AC3E}">
        <p14:creationId xmlns:p14="http://schemas.microsoft.com/office/powerpoint/2010/main" val="3606276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 Stepanova’s image</a:t>
            </a:r>
          </a:p>
        </p:txBody>
      </p:sp>
      <p:sp>
        <p:nvSpPr>
          <p:cNvPr id="4" name="Slide Number Placeholder 3"/>
          <p:cNvSpPr>
            <a:spLocks noGrp="1"/>
          </p:cNvSpPr>
          <p:nvPr>
            <p:ph type="sldNum" sz="quarter" idx="10"/>
          </p:nvPr>
        </p:nvSpPr>
        <p:spPr/>
        <p:txBody>
          <a:bodyPr/>
          <a:lstStyle/>
          <a:p>
            <a:fld id="{B42C76AC-2DF3-2547-8DAC-A6800A0465AA}" type="slidenum">
              <a:rPr lang="en-US" smtClean="0">
                <a:solidFill>
                  <a:srgbClr val="000000"/>
                </a:solidFill>
                <a:latin typeface="Calibri"/>
              </a:rPr>
              <a:pPr/>
              <a:t>45</a:t>
            </a:fld>
            <a:endParaRPr lang="en-US">
              <a:solidFill>
                <a:srgbClr val="000000"/>
              </a:solidFill>
              <a:latin typeface="Calibri"/>
            </a:endParaRPr>
          </a:p>
        </p:txBody>
      </p:sp>
    </p:spTree>
    <p:extLst>
      <p:ext uri="{BB962C8B-B14F-4D97-AF65-F5344CB8AC3E}">
        <p14:creationId xmlns:p14="http://schemas.microsoft.com/office/powerpoint/2010/main" val="310052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pixels.com</a:t>
            </a:r>
            <a:r>
              <a:rPr lang="en-US" dirty="0"/>
              <a:t>/featured/</a:t>
            </a:r>
            <a:r>
              <a:rPr lang="en-US" dirty="0" err="1"/>
              <a:t>fruit-and-vegetables-imagery-at-work.html?product</a:t>
            </a:r>
            <a:r>
              <a:rPr lang="en-US" dirty="0"/>
              <a:t>=</a:t>
            </a:r>
            <a:r>
              <a:rPr lang="en-US" dirty="0" err="1"/>
              <a:t>puzzle&amp;puzzleType</a:t>
            </a:r>
            <a:r>
              <a:rPr lang="en-US" dirty="0"/>
              <a:t>=puzzle-18-24</a:t>
            </a:r>
          </a:p>
          <a:p>
            <a:r>
              <a:rPr lang="en-US" dirty="0"/>
              <a:t>https://</a:t>
            </a:r>
            <a:r>
              <a:rPr lang="en-US" dirty="0" err="1"/>
              <a:t>www.animalspot.net</a:t>
            </a:r>
            <a:r>
              <a:rPr lang="en-US" dirty="0"/>
              <a:t>/farm-animals</a:t>
            </a:r>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6</a:t>
            </a:fld>
            <a:endParaRPr lang="en-US"/>
          </a:p>
        </p:txBody>
      </p:sp>
    </p:spTree>
    <p:extLst>
      <p:ext uri="{BB962C8B-B14F-4D97-AF65-F5344CB8AC3E}">
        <p14:creationId xmlns:p14="http://schemas.microsoft.com/office/powerpoint/2010/main" val="3712104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www.amazon.in</a:t>
            </a:r>
            <a:r>
              <a:rPr lang="en-US" dirty="0"/>
              <a:t>/Summer-Hybrid-Vegetable-Instruction-Variety/</a:t>
            </a:r>
            <a:r>
              <a:rPr lang="en-US" dirty="0" err="1"/>
              <a:t>dp</a:t>
            </a:r>
            <a:r>
              <a:rPr lang="en-US" dirty="0"/>
              <a:t>/B09VB2P419</a:t>
            </a:r>
          </a:p>
        </p:txBody>
      </p:sp>
      <p:sp>
        <p:nvSpPr>
          <p:cNvPr id="4" name="Slide Number Placeholder 3"/>
          <p:cNvSpPr>
            <a:spLocks noGrp="1"/>
          </p:cNvSpPr>
          <p:nvPr>
            <p:ph type="sldNum" sz="quarter" idx="5"/>
          </p:nvPr>
        </p:nvSpPr>
        <p:spPr/>
        <p:txBody>
          <a:bodyPr/>
          <a:lstStyle/>
          <a:p>
            <a:fld id="{6C410B3C-092F-C740-971D-24D5D5138D2B}" type="slidenum">
              <a:rPr lang="en-US" smtClean="0"/>
              <a:t>8</a:t>
            </a:fld>
            <a:endParaRPr lang="en-US"/>
          </a:p>
        </p:txBody>
      </p:sp>
    </p:spTree>
    <p:extLst>
      <p:ext uri="{BB962C8B-B14F-4D97-AF65-F5344CB8AC3E}">
        <p14:creationId xmlns:p14="http://schemas.microsoft.com/office/powerpoint/2010/main" val="2195108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www.detroitnews.com</a:t>
            </a:r>
            <a:r>
              <a:rPr lang="en-US" dirty="0"/>
              <a:t>/story/life/food/2019/06/12/tasteless-tomatoes-may-way-out/1433553001/</a:t>
            </a:r>
          </a:p>
          <a:p>
            <a:r>
              <a:rPr lang="en-US" dirty="0"/>
              <a:t>https://</a:t>
            </a:r>
            <a:r>
              <a:rPr lang="en-US" dirty="0" err="1"/>
              <a:t>www.ebay.com</a:t>
            </a:r>
            <a:r>
              <a:rPr lang="en-US" dirty="0"/>
              <a:t>/</a:t>
            </a:r>
            <a:r>
              <a:rPr lang="en-US" dirty="0" err="1"/>
              <a:t>itm</a:t>
            </a:r>
            <a:r>
              <a:rPr lang="en-US" dirty="0"/>
              <a:t>/233838542591</a:t>
            </a:r>
          </a:p>
        </p:txBody>
      </p:sp>
      <p:sp>
        <p:nvSpPr>
          <p:cNvPr id="4" name="Slide Number Placeholder 3"/>
          <p:cNvSpPr>
            <a:spLocks noGrp="1"/>
          </p:cNvSpPr>
          <p:nvPr>
            <p:ph type="sldNum" sz="quarter" idx="5"/>
          </p:nvPr>
        </p:nvSpPr>
        <p:spPr/>
        <p:txBody>
          <a:bodyPr/>
          <a:lstStyle/>
          <a:p>
            <a:fld id="{6C410B3C-092F-C740-971D-24D5D5138D2B}" type="slidenum">
              <a:rPr lang="en-US" smtClean="0"/>
              <a:t>9</a:t>
            </a:fld>
            <a:endParaRPr lang="en-US"/>
          </a:p>
        </p:txBody>
      </p:sp>
    </p:spTree>
    <p:extLst>
      <p:ext uri="{BB962C8B-B14F-4D97-AF65-F5344CB8AC3E}">
        <p14:creationId xmlns:p14="http://schemas.microsoft.com/office/powerpoint/2010/main" val="368008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www.yougrowgirl.com</a:t>
            </a:r>
            <a:r>
              <a:rPr lang="en-US" dirty="0"/>
              <a:t>/wild-eggplant-solanum-</a:t>
            </a:r>
            <a:r>
              <a:rPr lang="en-US" dirty="0" err="1"/>
              <a:t>torvum</a:t>
            </a:r>
            <a:r>
              <a:rPr lang="en-US" dirty="0"/>
              <a:t>/</a:t>
            </a:r>
          </a:p>
          <a:p>
            <a:r>
              <a:rPr lang="en-US" dirty="0"/>
              <a:t>https://</a:t>
            </a:r>
            <a:r>
              <a:rPr lang="en-US" dirty="0" err="1"/>
              <a:t>www.reddit.com</a:t>
            </a:r>
            <a:r>
              <a:rPr lang="en-US" dirty="0"/>
              <a:t>/r/</a:t>
            </a:r>
            <a:r>
              <a:rPr lang="en-US" dirty="0" err="1"/>
              <a:t>mildlyinteresting</a:t>
            </a:r>
            <a:r>
              <a:rPr lang="en-US" dirty="0"/>
              <a:t>/comments/ivc82m/</a:t>
            </a:r>
            <a:r>
              <a:rPr lang="en-US" dirty="0" err="1"/>
              <a:t>this_very_large_eggplant</a:t>
            </a:r>
            <a:r>
              <a:rPr lang="en-US" dirty="0"/>
              <a:t>/</a:t>
            </a:r>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11</a:t>
            </a:fld>
            <a:endParaRPr lang="en-US"/>
          </a:p>
        </p:txBody>
      </p:sp>
    </p:spTree>
    <p:extLst>
      <p:ext uri="{BB962C8B-B14F-4D97-AF65-F5344CB8AC3E}">
        <p14:creationId xmlns:p14="http://schemas.microsoft.com/office/powerpoint/2010/main" val="2290096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=M_A5i7krMp0</a:t>
            </a:r>
          </a:p>
          <a:p>
            <a:endParaRPr lang="en-US" dirty="0"/>
          </a:p>
        </p:txBody>
      </p:sp>
      <p:sp>
        <p:nvSpPr>
          <p:cNvPr id="4" name="Slide Number Placeholder 3"/>
          <p:cNvSpPr>
            <a:spLocks noGrp="1"/>
          </p:cNvSpPr>
          <p:nvPr>
            <p:ph type="sldNum" sz="quarter" idx="5"/>
          </p:nvPr>
        </p:nvSpPr>
        <p:spPr/>
        <p:txBody>
          <a:bodyPr/>
          <a:lstStyle/>
          <a:p>
            <a:fld id="{6C410B3C-092F-C740-971D-24D5D5138D2B}" type="slidenum">
              <a:rPr lang="en-US" smtClean="0"/>
              <a:t>12</a:t>
            </a:fld>
            <a:endParaRPr lang="en-US"/>
          </a:p>
        </p:txBody>
      </p:sp>
    </p:spTree>
    <p:extLst>
      <p:ext uri="{BB962C8B-B14F-4D97-AF65-F5344CB8AC3E}">
        <p14:creationId xmlns:p14="http://schemas.microsoft.com/office/powerpoint/2010/main" val="119708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003D-8856-F15F-5BA5-4DED5D1902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6C8ACB-90B9-0FCF-D453-54BC350FC1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FB62ED-1802-05EC-CC29-823772B93D2F}"/>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5" name="Footer Placeholder 4">
            <a:extLst>
              <a:ext uri="{FF2B5EF4-FFF2-40B4-BE49-F238E27FC236}">
                <a16:creationId xmlns:a16="http://schemas.microsoft.com/office/drawing/2014/main" id="{41A908C8-E839-7D4A-20C8-D1B9B7FF8C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C0694-38AD-797A-A210-A31A7DF1F2D8}"/>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94290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8E1E-54BE-BC94-E99C-0E043B555B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D9DA09-564A-5C30-17F8-E01D6FFEAA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B6E05-D5CF-6AE4-FC3B-35034D682F54}"/>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5" name="Footer Placeholder 4">
            <a:extLst>
              <a:ext uri="{FF2B5EF4-FFF2-40B4-BE49-F238E27FC236}">
                <a16:creationId xmlns:a16="http://schemas.microsoft.com/office/drawing/2014/main" id="{6B03A614-6084-4757-3C66-58ACB0642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C1B04-EFEB-06A0-B672-4F369F3A7F04}"/>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423738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FDCB1-08F8-0493-2D99-2AA266159D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D731D4-3BE6-435C-5668-07DA49FF11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968DB-B379-843F-F3B1-E191C72EC76A}"/>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5" name="Footer Placeholder 4">
            <a:extLst>
              <a:ext uri="{FF2B5EF4-FFF2-40B4-BE49-F238E27FC236}">
                <a16:creationId xmlns:a16="http://schemas.microsoft.com/office/drawing/2014/main" id="{DFC98E83-93B8-4238-B103-EA9260493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856E7-05D2-78D5-6A60-891D9C50825F}"/>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279736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6609-7566-6217-05F9-EF6F9AD98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94EEE1-443F-742D-57B0-584450CF19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9DAED-3C7B-31AB-B63F-EE67C1D67AA6}"/>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5" name="Footer Placeholder 4">
            <a:extLst>
              <a:ext uri="{FF2B5EF4-FFF2-40B4-BE49-F238E27FC236}">
                <a16:creationId xmlns:a16="http://schemas.microsoft.com/office/drawing/2014/main" id="{A64A4D16-7EA0-3647-9F58-239A4AEFD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008B9-6B0A-C841-33C5-DC35A49BE58A}"/>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330170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59B9C-8924-2296-C356-EE40C71EDB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A8D70-8D68-6212-6FA7-18AE4A7935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962310-4F5A-6F7B-B929-CB94B47A1237}"/>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5" name="Footer Placeholder 4">
            <a:extLst>
              <a:ext uri="{FF2B5EF4-FFF2-40B4-BE49-F238E27FC236}">
                <a16:creationId xmlns:a16="http://schemas.microsoft.com/office/drawing/2014/main" id="{1501C099-F106-7A93-4A19-2A9A8CD01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E9022-2248-254D-D9ED-511848E6E05C}"/>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4202009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A31E-7E6B-FE43-B69A-A3991BF39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3135ED-A2D6-BDDE-5145-E5CBF34262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095E67-3FFB-488F-88A1-52C2A95CC5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4295C0-2943-45E5-35FA-B2B01B3258C9}"/>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6" name="Footer Placeholder 5">
            <a:extLst>
              <a:ext uri="{FF2B5EF4-FFF2-40B4-BE49-F238E27FC236}">
                <a16:creationId xmlns:a16="http://schemas.microsoft.com/office/drawing/2014/main" id="{3B15E7EC-1031-9CE5-B9DB-E150F039E4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E7A69D-E0AD-5F4B-EB94-5E2108625140}"/>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373902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B987-122F-F7F9-EAEA-BDF01686EF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4AB566-4A6B-2411-5430-20FEF47DC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24956-A519-F347-C50F-9B7B131A6E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71164D-8508-2A71-5D0D-515654255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C73AEA-3AFA-673A-5D67-50CA2CA16A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9EDF8C-92E4-CF62-1E2D-80C8B48AF5FC}"/>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8" name="Footer Placeholder 7">
            <a:extLst>
              <a:ext uri="{FF2B5EF4-FFF2-40B4-BE49-F238E27FC236}">
                <a16:creationId xmlns:a16="http://schemas.microsoft.com/office/drawing/2014/main" id="{7A461944-E916-2870-8E35-21CB2A3BAA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86A82F-51A1-4B7E-1F9D-0FE9F3F45704}"/>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269154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80B9-E5C2-5964-A4E9-241D52E225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772B73-757F-8321-BCF2-623E4412779B}"/>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4" name="Footer Placeholder 3">
            <a:extLst>
              <a:ext uri="{FF2B5EF4-FFF2-40B4-BE49-F238E27FC236}">
                <a16:creationId xmlns:a16="http://schemas.microsoft.com/office/drawing/2014/main" id="{A2695830-641D-B604-4BAB-C94179EEB2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CDCC41-1B5E-67EA-2398-F73B8375CA0C}"/>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6967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F1BAB6-C46C-B4F6-EF3B-0CDA86B05309}"/>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3" name="Footer Placeholder 2">
            <a:extLst>
              <a:ext uri="{FF2B5EF4-FFF2-40B4-BE49-F238E27FC236}">
                <a16:creationId xmlns:a16="http://schemas.microsoft.com/office/drawing/2014/main" id="{A5BDFEDA-D77D-88F2-18EE-34128C96AA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0206F-38FE-1905-CDB0-90F6E614E48A}"/>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931886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B78D5-17A1-C2F0-8B01-F12F6D107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CF1EA-42CF-8080-74F1-EFD229E16E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F3744B-D893-7594-D5D6-F233CE02F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B758B-198F-AEA6-4E28-266B30C6CA4C}"/>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6" name="Footer Placeholder 5">
            <a:extLst>
              <a:ext uri="{FF2B5EF4-FFF2-40B4-BE49-F238E27FC236}">
                <a16:creationId xmlns:a16="http://schemas.microsoft.com/office/drawing/2014/main" id="{FB7A5650-855A-637A-4434-31F364E3F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889181-09C9-2426-5B72-BA519B223C21}"/>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155731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54FC-41CE-4530-8F9E-20D1514F0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50E77A-171C-3C71-C898-BCA3ACBFC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A78B8E-3A2D-9E57-F96B-86EC75BC3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5EB83-F5B9-D2D9-59BA-C8018CE44196}"/>
              </a:ext>
            </a:extLst>
          </p:cNvPr>
          <p:cNvSpPr>
            <a:spLocks noGrp="1"/>
          </p:cNvSpPr>
          <p:nvPr>
            <p:ph type="dt" sz="half" idx="10"/>
          </p:nvPr>
        </p:nvSpPr>
        <p:spPr/>
        <p:txBody>
          <a:bodyPr/>
          <a:lstStyle/>
          <a:p>
            <a:fld id="{35B4F915-C7EC-F447-A47D-79792F4A7D8D}" type="datetimeFigureOut">
              <a:rPr lang="en-US" smtClean="0"/>
              <a:t>5/1/23</a:t>
            </a:fld>
            <a:endParaRPr lang="en-US"/>
          </a:p>
        </p:txBody>
      </p:sp>
      <p:sp>
        <p:nvSpPr>
          <p:cNvPr id="6" name="Footer Placeholder 5">
            <a:extLst>
              <a:ext uri="{FF2B5EF4-FFF2-40B4-BE49-F238E27FC236}">
                <a16:creationId xmlns:a16="http://schemas.microsoft.com/office/drawing/2014/main" id="{3935CF73-FAF3-1F70-AEA6-EAD659CB3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5904F-B778-8BAE-704E-D8CF5DB845EA}"/>
              </a:ext>
            </a:extLst>
          </p:cNvPr>
          <p:cNvSpPr>
            <a:spLocks noGrp="1"/>
          </p:cNvSpPr>
          <p:nvPr>
            <p:ph type="sldNum" sz="quarter" idx="12"/>
          </p:nvPr>
        </p:nvSpPr>
        <p:spPr/>
        <p:txBody>
          <a:bodyPr/>
          <a:lstStyle/>
          <a:p>
            <a:fld id="{56AFAD3A-CCEA-284F-B505-4701008E1C69}" type="slidenum">
              <a:rPr lang="en-US" smtClean="0"/>
              <a:t>‹#›</a:t>
            </a:fld>
            <a:endParaRPr lang="en-US"/>
          </a:p>
        </p:txBody>
      </p:sp>
    </p:spTree>
    <p:extLst>
      <p:ext uri="{BB962C8B-B14F-4D97-AF65-F5344CB8AC3E}">
        <p14:creationId xmlns:p14="http://schemas.microsoft.com/office/powerpoint/2010/main" val="158302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8FB44-03A0-66E9-55AC-FF7CAC95B4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72B3D-E58B-BF0B-38EE-E8A81D2EB1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209DC-43AF-9067-99DD-88BEC93AF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4F915-C7EC-F447-A47D-79792F4A7D8D}" type="datetimeFigureOut">
              <a:rPr lang="en-US" smtClean="0"/>
              <a:t>5/1/23</a:t>
            </a:fld>
            <a:endParaRPr lang="en-US"/>
          </a:p>
        </p:txBody>
      </p:sp>
      <p:sp>
        <p:nvSpPr>
          <p:cNvPr id="5" name="Footer Placeholder 4">
            <a:extLst>
              <a:ext uri="{FF2B5EF4-FFF2-40B4-BE49-F238E27FC236}">
                <a16:creationId xmlns:a16="http://schemas.microsoft.com/office/drawing/2014/main" id="{30D52DD9-539D-C57C-EA6D-4B89487B02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3C1E50-5663-BF3E-30A3-7A0B734397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AFAD3A-CCEA-284F-B505-4701008E1C69}" type="slidenum">
              <a:rPr lang="en-US" smtClean="0"/>
              <a:t>‹#›</a:t>
            </a:fld>
            <a:endParaRPr lang="en-US"/>
          </a:p>
        </p:txBody>
      </p:sp>
    </p:spTree>
    <p:extLst>
      <p:ext uri="{BB962C8B-B14F-4D97-AF65-F5344CB8AC3E}">
        <p14:creationId xmlns:p14="http://schemas.microsoft.com/office/powerpoint/2010/main" val="2373447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le of colorful tomatoes&#10;&#10;Description automatically generated with low confidence">
            <a:extLst>
              <a:ext uri="{FF2B5EF4-FFF2-40B4-BE49-F238E27FC236}">
                <a16:creationId xmlns:a16="http://schemas.microsoft.com/office/drawing/2014/main" id="{843836C5-840E-2D10-975B-A8A666693D1B}"/>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50971"/>
            <a:ext cx="12282616" cy="6908972"/>
          </a:xfrm>
          <a:prstGeom prst="rect">
            <a:avLst/>
          </a:prstGeom>
        </p:spPr>
      </p:pic>
      <p:sp>
        <p:nvSpPr>
          <p:cNvPr id="5" name="TextBox 4">
            <a:extLst>
              <a:ext uri="{FF2B5EF4-FFF2-40B4-BE49-F238E27FC236}">
                <a16:creationId xmlns:a16="http://schemas.microsoft.com/office/drawing/2014/main" id="{990C40A2-22C0-F717-A3AB-9B46CA66E3DE}"/>
              </a:ext>
            </a:extLst>
          </p:cNvPr>
          <p:cNvSpPr txBox="1"/>
          <p:nvPr/>
        </p:nvSpPr>
        <p:spPr>
          <a:xfrm>
            <a:off x="1188565" y="679692"/>
            <a:ext cx="9814870" cy="5509200"/>
          </a:xfrm>
          <a:prstGeom prst="rect">
            <a:avLst/>
          </a:prstGeom>
          <a:noFill/>
          <a:effectLst>
            <a:innerShdw blurRad="63500" dist="50800" dir="13500000">
              <a:prstClr val="black">
                <a:alpha val="50000"/>
              </a:prstClr>
            </a:innerShdw>
          </a:effectLst>
        </p:spPr>
        <p:txBody>
          <a:bodyPr wrap="square">
            <a:spAutoFit/>
          </a:bodyPr>
          <a:lstStyle/>
          <a:p>
            <a:pPr algn="ctr"/>
            <a:r>
              <a:rPr lang="en-US" sz="7200" dirty="0">
                <a:solidFill>
                  <a:schemeClr val="bg1"/>
                </a:solidFill>
                <a:effectLst/>
                <a:latin typeface="Arial" panose="020B0604020202020204" pitchFamily="34" charset="0"/>
                <a:ea typeface="Times New Roman" panose="02020603050405020304" pitchFamily="18" charset="0"/>
              </a:rPr>
              <a:t>The ins and outs of heirlooms, hybrids, and GMOs</a:t>
            </a:r>
            <a:endParaRPr lang="en-US" sz="7200" dirty="0">
              <a:solidFill>
                <a:schemeClr val="bg1"/>
              </a:solidFill>
              <a:latin typeface="Arial" panose="020B0604020202020204" pitchFamily="34" charset="0"/>
            </a:endParaRPr>
          </a:p>
          <a:p>
            <a:pPr algn="ctr"/>
            <a:endParaRPr lang="en-US" sz="4400" i="1" dirty="0">
              <a:solidFill>
                <a:schemeClr val="bg1"/>
              </a:solidFill>
              <a:effectLst/>
              <a:latin typeface="Arial" panose="020B0604020202020204" pitchFamily="34" charset="0"/>
            </a:endParaRPr>
          </a:p>
          <a:p>
            <a:pPr algn="ctr"/>
            <a:r>
              <a:rPr lang="en-US" sz="4400" i="1" dirty="0">
                <a:solidFill>
                  <a:schemeClr val="bg1"/>
                </a:solidFill>
                <a:effectLst/>
                <a:latin typeface="Arial" panose="020B0604020202020204" pitchFamily="34" charset="0"/>
              </a:rPr>
              <a:t>Anna Stepanova</a:t>
            </a:r>
          </a:p>
          <a:p>
            <a:pPr algn="ctr"/>
            <a:r>
              <a:rPr lang="en-US" sz="2400" i="1" dirty="0">
                <a:solidFill>
                  <a:schemeClr val="bg1"/>
                </a:solidFill>
                <a:latin typeface="Arial" panose="020B0604020202020204" pitchFamily="34" charset="0"/>
              </a:rPr>
              <a:t>Associate Professor</a:t>
            </a:r>
            <a:endParaRPr lang="en-US" sz="2400" i="1" dirty="0">
              <a:solidFill>
                <a:schemeClr val="bg1"/>
              </a:solidFill>
              <a:effectLst/>
              <a:latin typeface="Arial" panose="020B0604020202020204" pitchFamily="34" charset="0"/>
            </a:endParaRPr>
          </a:p>
          <a:p>
            <a:pPr algn="ctr"/>
            <a:r>
              <a:rPr lang="en-US" sz="2400" i="1" dirty="0">
                <a:solidFill>
                  <a:schemeClr val="bg1"/>
                </a:solidFill>
                <a:latin typeface="Arial" panose="020B0604020202020204" pitchFamily="34" charset="0"/>
              </a:rPr>
              <a:t>North Carolina State University </a:t>
            </a:r>
            <a:r>
              <a:rPr lang="en-US" sz="2400" i="1" dirty="0">
                <a:solidFill>
                  <a:schemeClr val="bg1"/>
                </a:solidFill>
                <a:effectLst/>
              </a:rPr>
              <a:t> </a:t>
            </a:r>
            <a:endParaRPr lang="en-US" sz="2400" i="1" dirty="0">
              <a:solidFill>
                <a:schemeClr val="bg1"/>
              </a:solidFill>
            </a:endParaRPr>
          </a:p>
        </p:txBody>
      </p:sp>
    </p:spTree>
    <p:extLst>
      <p:ext uri="{BB962C8B-B14F-4D97-AF65-F5344CB8AC3E}">
        <p14:creationId xmlns:p14="http://schemas.microsoft.com/office/powerpoint/2010/main" val="1766271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D2F944-1F82-8A9B-102F-4A1891DE38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8560" y="1615237"/>
            <a:ext cx="4637208" cy="4444794"/>
          </a:xfrm>
          <a:prstGeom prst="rect">
            <a:avLst/>
          </a:prstGeom>
        </p:spPr>
      </p:pic>
      <p:pic>
        <p:nvPicPr>
          <p:cNvPr id="8" name="Picture 7">
            <a:extLst>
              <a:ext uri="{FF2B5EF4-FFF2-40B4-BE49-F238E27FC236}">
                <a16:creationId xmlns:a16="http://schemas.microsoft.com/office/drawing/2014/main" id="{B4CC1D3E-8710-C189-D4EC-D025B1AB0F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0147" y="1615237"/>
            <a:ext cx="6249166" cy="4444794"/>
          </a:xfrm>
          <a:prstGeom prst="rect">
            <a:avLst/>
          </a:prstGeom>
        </p:spPr>
      </p:pic>
      <p:sp>
        <p:nvSpPr>
          <p:cNvPr id="10" name="TextBox 9">
            <a:extLst>
              <a:ext uri="{FF2B5EF4-FFF2-40B4-BE49-F238E27FC236}">
                <a16:creationId xmlns:a16="http://schemas.microsoft.com/office/drawing/2014/main" id="{A7D08F2A-6BA9-D420-A151-CE57BA28160B}"/>
              </a:ext>
            </a:extLst>
          </p:cNvPr>
          <p:cNvSpPr txBox="1"/>
          <p:nvPr/>
        </p:nvSpPr>
        <p:spPr>
          <a:xfrm>
            <a:off x="1647641" y="1030462"/>
            <a:ext cx="2719014" cy="584775"/>
          </a:xfrm>
          <a:prstGeom prst="rect">
            <a:avLst/>
          </a:prstGeom>
          <a:noFill/>
        </p:spPr>
        <p:txBody>
          <a:bodyPr wrap="none" rtlCol="0">
            <a:spAutoFit/>
          </a:bodyPr>
          <a:lstStyle/>
          <a:p>
            <a:r>
              <a:rPr lang="en-US" sz="3200" dirty="0"/>
              <a:t>Wild cucumber</a:t>
            </a:r>
          </a:p>
        </p:txBody>
      </p:sp>
      <p:sp>
        <p:nvSpPr>
          <p:cNvPr id="11" name="TextBox 10">
            <a:extLst>
              <a:ext uri="{FF2B5EF4-FFF2-40B4-BE49-F238E27FC236}">
                <a16:creationId xmlns:a16="http://schemas.microsoft.com/office/drawing/2014/main" id="{250FDE2B-3774-8F8B-ED64-243D60C182EB}"/>
              </a:ext>
            </a:extLst>
          </p:cNvPr>
          <p:cNvSpPr txBox="1"/>
          <p:nvPr/>
        </p:nvSpPr>
        <p:spPr>
          <a:xfrm>
            <a:off x="6374817" y="1030461"/>
            <a:ext cx="4254498" cy="584775"/>
          </a:xfrm>
          <a:prstGeom prst="rect">
            <a:avLst/>
          </a:prstGeom>
          <a:noFill/>
        </p:spPr>
        <p:txBody>
          <a:bodyPr wrap="none" rtlCol="0">
            <a:spAutoFit/>
          </a:bodyPr>
          <a:lstStyle/>
          <a:p>
            <a:r>
              <a:rPr lang="en-US" sz="3200" dirty="0"/>
              <a:t>Domesticated cucumber</a:t>
            </a:r>
          </a:p>
        </p:txBody>
      </p:sp>
      <p:sp>
        <p:nvSpPr>
          <p:cNvPr id="12" name="TextBox 11">
            <a:extLst>
              <a:ext uri="{FF2B5EF4-FFF2-40B4-BE49-F238E27FC236}">
                <a16:creationId xmlns:a16="http://schemas.microsoft.com/office/drawing/2014/main" id="{315B967F-3944-2B32-5C61-D3D0E2AC2C51}"/>
              </a:ext>
            </a:extLst>
          </p:cNvPr>
          <p:cNvSpPr txBox="1"/>
          <p:nvPr/>
        </p:nvSpPr>
        <p:spPr>
          <a:xfrm>
            <a:off x="3949386" y="323645"/>
            <a:ext cx="4293227" cy="769441"/>
          </a:xfrm>
          <a:prstGeom prst="rect">
            <a:avLst/>
          </a:prstGeom>
          <a:noFill/>
        </p:spPr>
        <p:txBody>
          <a:bodyPr wrap="none" rtlCol="0">
            <a:spAutoFit/>
          </a:bodyPr>
          <a:lstStyle/>
          <a:p>
            <a:r>
              <a:rPr lang="en-US" sz="4400" dirty="0"/>
              <a:t>What crop is this?</a:t>
            </a:r>
          </a:p>
        </p:txBody>
      </p:sp>
    </p:spTree>
    <p:extLst>
      <p:ext uri="{BB962C8B-B14F-4D97-AF65-F5344CB8AC3E}">
        <p14:creationId xmlns:p14="http://schemas.microsoft.com/office/powerpoint/2010/main" val="167322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5B291E-CCD2-16F2-F756-DFB2520A4D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879" y="2085582"/>
            <a:ext cx="5259632" cy="3942501"/>
          </a:xfrm>
          <a:prstGeom prst="rect">
            <a:avLst/>
          </a:prstGeom>
        </p:spPr>
      </p:pic>
      <p:pic>
        <p:nvPicPr>
          <p:cNvPr id="11" name="Picture 10">
            <a:extLst>
              <a:ext uri="{FF2B5EF4-FFF2-40B4-BE49-F238E27FC236}">
                <a16:creationId xmlns:a16="http://schemas.microsoft.com/office/drawing/2014/main" id="{55D974EC-CCB0-B0A1-6C2B-E3310B424C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1295" y="2085582"/>
            <a:ext cx="5259632" cy="3944724"/>
          </a:xfrm>
          <a:prstGeom prst="rect">
            <a:avLst/>
          </a:prstGeom>
        </p:spPr>
      </p:pic>
      <p:sp>
        <p:nvSpPr>
          <p:cNvPr id="14" name="TextBox 13">
            <a:extLst>
              <a:ext uri="{FF2B5EF4-FFF2-40B4-BE49-F238E27FC236}">
                <a16:creationId xmlns:a16="http://schemas.microsoft.com/office/drawing/2014/main" id="{F10DD4A1-9E3A-5EAF-3D8D-094B2F926235}"/>
              </a:ext>
            </a:extLst>
          </p:cNvPr>
          <p:cNvSpPr txBox="1"/>
          <p:nvPr/>
        </p:nvSpPr>
        <p:spPr>
          <a:xfrm>
            <a:off x="2069673" y="1377348"/>
            <a:ext cx="2502608" cy="584775"/>
          </a:xfrm>
          <a:prstGeom prst="rect">
            <a:avLst/>
          </a:prstGeom>
          <a:noFill/>
        </p:spPr>
        <p:txBody>
          <a:bodyPr wrap="none" rtlCol="0">
            <a:spAutoFit/>
          </a:bodyPr>
          <a:lstStyle/>
          <a:p>
            <a:r>
              <a:rPr lang="en-US" sz="3200" dirty="0"/>
              <a:t>Wild eggplant</a:t>
            </a:r>
          </a:p>
        </p:txBody>
      </p:sp>
      <p:sp>
        <p:nvSpPr>
          <p:cNvPr id="15" name="TextBox 14">
            <a:extLst>
              <a:ext uri="{FF2B5EF4-FFF2-40B4-BE49-F238E27FC236}">
                <a16:creationId xmlns:a16="http://schemas.microsoft.com/office/drawing/2014/main" id="{CE3FBEE5-2983-6CD0-75BF-DFCD34EC0776}"/>
              </a:ext>
            </a:extLst>
          </p:cNvPr>
          <p:cNvSpPr txBox="1"/>
          <p:nvPr/>
        </p:nvSpPr>
        <p:spPr>
          <a:xfrm>
            <a:off x="7011384" y="1377347"/>
            <a:ext cx="4038093" cy="584775"/>
          </a:xfrm>
          <a:prstGeom prst="rect">
            <a:avLst/>
          </a:prstGeom>
          <a:noFill/>
        </p:spPr>
        <p:txBody>
          <a:bodyPr wrap="none" rtlCol="0">
            <a:spAutoFit/>
          </a:bodyPr>
          <a:lstStyle/>
          <a:p>
            <a:r>
              <a:rPr lang="en-US" sz="3200" dirty="0"/>
              <a:t>Domesticated eggplant</a:t>
            </a:r>
          </a:p>
        </p:txBody>
      </p:sp>
      <p:sp>
        <p:nvSpPr>
          <p:cNvPr id="16" name="TextBox 15">
            <a:extLst>
              <a:ext uri="{FF2B5EF4-FFF2-40B4-BE49-F238E27FC236}">
                <a16:creationId xmlns:a16="http://schemas.microsoft.com/office/drawing/2014/main" id="{271A615C-E137-9AF4-70EB-E448EB074ED3}"/>
              </a:ext>
            </a:extLst>
          </p:cNvPr>
          <p:cNvSpPr txBox="1"/>
          <p:nvPr/>
        </p:nvSpPr>
        <p:spPr>
          <a:xfrm>
            <a:off x="3949386" y="323645"/>
            <a:ext cx="4293227" cy="769441"/>
          </a:xfrm>
          <a:prstGeom prst="rect">
            <a:avLst/>
          </a:prstGeom>
          <a:noFill/>
        </p:spPr>
        <p:txBody>
          <a:bodyPr wrap="none" rtlCol="0">
            <a:spAutoFit/>
          </a:bodyPr>
          <a:lstStyle/>
          <a:p>
            <a:r>
              <a:rPr lang="en-US" sz="4400" dirty="0"/>
              <a:t>What crop is this?</a:t>
            </a:r>
          </a:p>
        </p:txBody>
      </p:sp>
    </p:spTree>
    <p:extLst>
      <p:ext uri="{BB962C8B-B14F-4D97-AF65-F5344CB8AC3E}">
        <p14:creationId xmlns:p14="http://schemas.microsoft.com/office/powerpoint/2010/main" val="132807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EF7C3B-94EB-DA71-6BD7-93EFD9BCD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24"/>
          <a:stretch/>
        </p:blipFill>
        <p:spPr>
          <a:xfrm>
            <a:off x="967154" y="1772168"/>
            <a:ext cx="4166370" cy="4405843"/>
          </a:xfrm>
          <a:prstGeom prst="rect">
            <a:avLst/>
          </a:prstGeom>
        </p:spPr>
      </p:pic>
      <p:pic>
        <p:nvPicPr>
          <p:cNvPr id="7" name="Picture 6">
            <a:extLst>
              <a:ext uri="{FF2B5EF4-FFF2-40B4-BE49-F238E27FC236}">
                <a16:creationId xmlns:a16="http://schemas.microsoft.com/office/drawing/2014/main" id="{F515C828-DCF4-953A-ED48-4C2733B3CD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2580" y="1772168"/>
            <a:ext cx="5846000" cy="4405843"/>
          </a:xfrm>
          <a:prstGeom prst="rect">
            <a:avLst/>
          </a:prstGeom>
        </p:spPr>
      </p:pic>
      <p:sp>
        <p:nvSpPr>
          <p:cNvPr id="9" name="TextBox 8">
            <a:extLst>
              <a:ext uri="{FF2B5EF4-FFF2-40B4-BE49-F238E27FC236}">
                <a16:creationId xmlns:a16="http://schemas.microsoft.com/office/drawing/2014/main" id="{F6B461E6-7209-A13C-1C57-DE91EDECDD1D}"/>
              </a:ext>
            </a:extLst>
          </p:cNvPr>
          <p:cNvSpPr txBox="1"/>
          <p:nvPr/>
        </p:nvSpPr>
        <p:spPr>
          <a:xfrm>
            <a:off x="2069673" y="1201501"/>
            <a:ext cx="2048574" cy="584775"/>
          </a:xfrm>
          <a:prstGeom prst="rect">
            <a:avLst/>
          </a:prstGeom>
          <a:noFill/>
        </p:spPr>
        <p:txBody>
          <a:bodyPr wrap="none" rtlCol="0">
            <a:spAutoFit/>
          </a:bodyPr>
          <a:lstStyle/>
          <a:p>
            <a:r>
              <a:rPr lang="en-US" sz="3200" dirty="0"/>
              <a:t>Wild carrot</a:t>
            </a:r>
          </a:p>
        </p:txBody>
      </p:sp>
      <p:sp>
        <p:nvSpPr>
          <p:cNvPr id="10" name="TextBox 9">
            <a:extLst>
              <a:ext uri="{FF2B5EF4-FFF2-40B4-BE49-F238E27FC236}">
                <a16:creationId xmlns:a16="http://schemas.microsoft.com/office/drawing/2014/main" id="{68D071A7-CA74-82AC-7D5A-8A64BF9D14EB}"/>
              </a:ext>
            </a:extLst>
          </p:cNvPr>
          <p:cNvSpPr txBox="1"/>
          <p:nvPr/>
        </p:nvSpPr>
        <p:spPr>
          <a:xfrm>
            <a:off x="6828504" y="1201500"/>
            <a:ext cx="3584058" cy="584775"/>
          </a:xfrm>
          <a:prstGeom prst="rect">
            <a:avLst/>
          </a:prstGeom>
          <a:noFill/>
        </p:spPr>
        <p:txBody>
          <a:bodyPr wrap="none" rtlCol="0">
            <a:spAutoFit/>
          </a:bodyPr>
          <a:lstStyle/>
          <a:p>
            <a:r>
              <a:rPr lang="en-US" sz="3200" dirty="0"/>
              <a:t>Domesticated carrot</a:t>
            </a:r>
          </a:p>
        </p:txBody>
      </p:sp>
      <p:sp>
        <p:nvSpPr>
          <p:cNvPr id="11" name="TextBox 10">
            <a:extLst>
              <a:ext uri="{FF2B5EF4-FFF2-40B4-BE49-F238E27FC236}">
                <a16:creationId xmlns:a16="http://schemas.microsoft.com/office/drawing/2014/main" id="{B83820E3-48A4-B345-6581-D1BAD511C616}"/>
              </a:ext>
            </a:extLst>
          </p:cNvPr>
          <p:cNvSpPr txBox="1"/>
          <p:nvPr/>
        </p:nvSpPr>
        <p:spPr>
          <a:xfrm>
            <a:off x="3949386" y="323645"/>
            <a:ext cx="4293227" cy="769441"/>
          </a:xfrm>
          <a:prstGeom prst="rect">
            <a:avLst/>
          </a:prstGeom>
          <a:noFill/>
        </p:spPr>
        <p:txBody>
          <a:bodyPr wrap="none" rtlCol="0">
            <a:spAutoFit/>
          </a:bodyPr>
          <a:lstStyle/>
          <a:p>
            <a:r>
              <a:rPr lang="en-US" sz="4400" dirty="0"/>
              <a:t>What crop is this?</a:t>
            </a:r>
          </a:p>
        </p:txBody>
      </p:sp>
    </p:spTree>
    <p:extLst>
      <p:ext uri="{BB962C8B-B14F-4D97-AF65-F5344CB8AC3E}">
        <p14:creationId xmlns:p14="http://schemas.microsoft.com/office/powerpoint/2010/main" val="166560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313A6C-5390-22F0-73E4-59BE25A3C1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2978" y="1705708"/>
            <a:ext cx="5610702" cy="4574135"/>
          </a:xfrm>
          <a:prstGeom prst="rect">
            <a:avLst/>
          </a:prstGeom>
        </p:spPr>
      </p:pic>
      <p:pic>
        <p:nvPicPr>
          <p:cNvPr id="6" name="Picture 5">
            <a:extLst>
              <a:ext uri="{FF2B5EF4-FFF2-40B4-BE49-F238E27FC236}">
                <a16:creationId xmlns:a16="http://schemas.microsoft.com/office/drawing/2014/main" id="{E74200F5-8E7A-03D8-23BC-61A41A660B6C}"/>
              </a:ext>
            </a:extLst>
          </p:cNvPr>
          <p:cNvPicPr>
            <a:picLocks noChangeAspect="1"/>
          </p:cNvPicPr>
          <p:nvPr/>
        </p:nvPicPr>
        <p:blipFill>
          <a:blip r:embed="rId4"/>
          <a:stretch>
            <a:fillRect/>
          </a:stretch>
        </p:blipFill>
        <p:spPr>
          <a:xfrm>
            <a:off x="6932287" y="1705708"/>
            <a:ext cx="4574135" cy="4574135"/>
          </a:xfrm>
          <a:prstGeom prst="rect">
            <a:avLst/>
          </a:prstGeom>
        </p:spPr>
      </p:pic>
      <p:sp>
        <p:nvSpPr>
          <p:cNvPr id="8" name="TextBox 7">
            <a:extLst>
              <a:ext uri="{FF2B5EF4-FFF2-40B4-BE49-F238E27FC236}">
                <a16:creationId xmlns:a16="http://schemas.microsoft.com/office/drawing/2014/main" id="{44D2715A-3D7E-A046-DD80-1FEA30DC8F1F}"/>
              </a:ext>
            </a:extLst>
          </p:cNvPr>
          <p:cNvSpPr txBox="1"/>
          <p:nvPr/>
        </p:nvSpPr>
        <p:spPr>
          <a:xfrm>
            <a:off x="2069673" y="1120933"/>
            <a:ext cx="3494867" cy="584775"/>
          </a:xfrm>
          <a:prstGeom prst="rect">
            <a:avLst/>
          </a:prstGeom>
          <a:noFill/>
        </p:spPr>
        <p:txBody>
          <a:bodyPr wrap="none" rtlCol="0">
            <a:spAutoFit/>
          </a:bodyPr>
          <a:lstStyle/>
          <a:p>
            <a:r>
              <a:rPr lang="en-US" sz="3200" dirty="0"/>
              <a:t>Wild corn (teosinte)</a:t>
            </a:r>
          </a:p>
        </p:txBody>
      </p:sp>
      <p:sp>
        <p:nvSpPr>
          <p:cNvPr id="9" name="TextBox 8">
            <a:extLst>
              <a:ext uri="{FF2B5EF4-FFF2-40B4-BE49-F238E27FC236}">
                <a16:creationId xmlns:a16="http://schemas.microsoft.com/office/drawing/2014/main" id="{1AA47F72-1A03-47F6-883B-E8AC8ED25246}"/>
              </a:ext>
            </a:extLst>
          </p:cNvPr>
          <p:cNvSpPr txBox="1"/>
          <p:nvPr/>
        </p:nvSpPr>
        <p:spPr>
          <a:xfrm>
            <a:off x="7595897" y="1120932"/>
            <a:ext cx="3329373" cy="584775"/>
          </a:xfrm>
          <a:prstGeom prst="rect">
            <a:avLst/>
          </a:prstGeom>
          <a:noFill/>
        </p:spPr>
        <p:txBody>
          <a:bodyPr wrap="none" rtlCol="0">
            <a:spAutoFit/>
          </a:bodyPr>
          <a:lstStyle/>
          <a:p>
            <a:r>
              <a:rPr lang="en-US" sz="3200" dirty="0"/>
              <a:t>Domesticated corn</a:t>
            </a:r>
          </a:p>
        </p:txBody>
      </p:sp>
      <p:sp>
        <p:nvSpPr>
          <p:cNvPr id="10" name="TextBox 9">
            <a:extLst>
              <a:ext uri="{FF2B5EF4-FFF2-40B4-BE49-F238E27FC236}">
                <a16:creationId xmlns:a16="http://schemas.microsoft.com/office/drawing/2014/main" id="{18048DEB-16BE-B4FC-76E1-B99E4D0BFD3A}"/>
              </a:ext>
            </a:extLst>
          </p:cNvPr>
          <p:cNvSpPr txBox="1"/>
          <p:nvPr/>
        </p:nvSpPr>
        <p:spPr>
          <a:xfrm>
            <a:off x="3949386" y="323645"/>
            <a:ext cx="4293227" cy="769441"/>
          </a:xfrm>
          <a:prstGeom prst="rect">
            <a:avLst/>
          </a:prstGeom>
          <a:noFill/>
        </p:spPr>
        <p:txBody>
          <a:bodyPr wrap="none" rtlCol="0">
            <a:spAutoFit/>
          </a:bodyPr>
          <a:lstStyle/>
          <a:p>
            <a:r>
              <a:rPr lang="en-US" sz="4400" dirty="0"/>
              <a:t>What crop is this?</a:t>
            </a:r>
          </a:p>
        </p:txBody>
      </p:sp>
    </p:spTree>
    <p:extLst>
      <p:ext uri="{BB962C8B-B14F-4D97-AF65-F5344CB8AC3E}">
        <p14:creationId xmlns:p14="http://schemas.microsoft.com/office/powerpoint/2010/main" val="168115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7B4E12-A7FA-EF1D-64D5-266776D6A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5330" y="1811217"/>
            <a:ext cx="4379052" cy="4379052"/>
          </a:xfrm>
          <a:prstGeom prst="rect">
            <a:avLst/>
          </a:prstGeom>
        </p:spPr>
      </p:pic>
      <p:pic>
        <p:nvPicPr>
          <p:cNvPr id="6" name="Picture 5">
            <a:extLst>
              <a:ext uri="{FF2B5EF4-FFF2-40B4-BE49-F238E27FC236}">
                <a16:creationId xmlns:a16="http://schemas.microsoft.com/office/drawing/2014/main" id="{4B0701B8-29D5-518D-3E07-D5BD4EFA6A3A}"/>
              </a:ext>
            </a:extLst>
          </p:cNvPr>
          <p:cNvPicPr>
            <a:picLocks noChangeAspect="1"/>
          </p:cNvPicPr>
          <p:nvPr/>
        </p:nvPicPr>
        <p:blipFill>
          <a:blip r:embed="rId4"/>
          <a:stretch>
            <a:fillRect/>
          </a:stretch>
        </p:blipFill>
        <p:spPr>
          <a:xfrm rot="16200000">
            <a:off x="6621627" y="1381894"/>
            <a:ext cx="4379053" cy="5237691"/>
          </a:xfrm>
          <a:prstGeom prst="rect">
            <a:avLst/>
          </a:prstGeom>
        </p:spPr>
      </p:pic>
      <p:sp>
        <p:nvSpPr>
          <p:cNvPr id="8" name="TextBox 7">
            <a:extLst>
              <a:ext uri="{FF2B5EF4-FFF2-40B4-BE49-F238E27FC236}">
                <a16:creationId xmlns:a16="http://schemas.microsoft.com/office/drawing/2014/main" id="{60D5FE3A-E34D-D07E-C531-F711551BB586}"/>
              </a:ext>
            </a:extLst>
          </p:cNvPr>
          <p:cNvSpPr txBox="1"/>
          <p:nvPr/>
        </p:nvSpPr>
        <p:spPr>
          <a:xfrm>
            <a:off x="2087257" y="1214600"/>
            <a:ext cx="2289409" cy="584775"/>
          </a:xfrm>
          <a:prstGeom prst="rect">
            <a:avLst/>
          </a:prstGeom>
          <a:noFill/>
        </p:spPr>
        <p:txBody>
          <a:bodyPr wrap="none" rtlCol="0">
            <a:spAutoFit/>
          </a:bodyPr>
          <a:lstStyle/>
          <a:p>
            <a:r>
              <a:rPr lang="en-US" sz="3200" dirty="0"/>
              <a:t>Wild banana</a:t>
            </a:r>
          </a:p>
        </p:txBody>
      </p:sp>
      <p:sp>
        <p:nvSpPr>
          <p:cNvPr id="9" name="TextBox 8">
            <a:extLst>
              <a:ext uri="{FF2B5EF4-FFF2-40B4-BE49-F238E27FC236}">
                <a16:creationId xmlns:a16="http://schemas.microsoft.com/office/drawing/2014/main" id="{8492B877-40E1-6557-B489-5EDACDCF5F23}"/>
              </a:ext>
            </a:extLst>
          </p:cNvPr>
          <p:cNvSpPr txBox="1"/>
          <p:nvPr/>
        </p:nvSpPr>
        <p:spPr>
          <a:xfrm>
            <a:off x="6864376" y="1214599"/>
            <a:ext cx="3824893" cy="584775"/>
          </a:xfrm>
          <a:prstGeom prst="rect">
            <a:avLst/>
          </a:prstGeom>
          <a:noFill/>
        </p:spPr>
        <p:txBody>
          <a:bodyPr wrap="none" rtlCol="0">
            <a:spAutoFit/>
          </a:bodyPr>
          <a:lstStyle/>
          <a:p>
            <a:r>
              <a:rPr lang="en-US" sz="3200" dirty="0"/>
              <a:t>Domesticated banana</a:t>
            </a:r>
          </a:p>
        </p:txBody>
      </p:sp>
      <p:sp>
        <p:nvSpPr>
          <p:cNvPr id="10" name="TextBox 9">
            <a:extLst>
              <a:ext uri="{FF2B5EF4-FFF2-40B4-BE49-F238E27FC236}">
                <a16:creationId xmlns:a16="http://schemas.microsoft.com/office/drawing/2014/main" id="{FD6F3EF5-046F-579F-F1E6-1CB16C02226C}"/>
              </a:ext>
            </a:extLst>
          </p:cNvPr>
          <p:cNvSpPr txBox="1"/>
          <p:nvPr/>
        </p:nvSpPr>
        <p:spPr>
          <a:xfrm>
            <a:off x="3949386" y="323645"/>
            <a:ext cx="4293227" cy="769441"/>
          </a:xfrm>
          <a:prstGeom prst="rect">
            <a:avLst/>
          </a:prstGeom>
          <a:noFill/>
        </p:spPr>
        <p:txBody>
          <a:bodyPr wrap="none" rtlCol="0">
            <a:spAutoFit/>
          </a:bodyPr>
          <a:lstStyle/>
          <a:p>
            <a:r>
              <a:rPr lang="en-US" sz="4400" dirty="0"/>
              <a:t>What crop is this?</a:t>
            </a:r>
          </a:p>
        </p:txBody>
      </p:sp>
    </p:spTree>
    <p:extLst>
      <p:ext uri="{BB962C8B-B14F-4D97-AF65-F5344CB8AC3E}">
        <p14:creationId xmlns:p14="http://schemas.microsoft.com/office/powerpoint/2010/main" val="17064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2238-725D-E42B-FB47-F3C31E19B2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487" y="1779564"/>
            <a:ext cx="6209502" cy="4239925"/>
          </a:xfrm>
          <a:prstGeom prst="rect">
            <a:avLst/>
          </a:prstGeom>
        </p:spPr>
      </p:pic>
      <p:pic>
        <p:nvPicPr>
          <p:cNvPr id="7" name="Picture 6">
            <a:extLst>
              <a:ext uri="{FF2B5EF4-FFF2-40B4-BE49-F238E27FC236}">
                <a16:creationId xmlns:a16="http://schemas.microsoft.com/office/drawing/2014/main" id="{F72E0A84-0BB3-08F0-A4B3-FCB907FFD1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9440" y="1779563"/>
            <a:ext cx="4756073" cy="4239926"/>
          </a:xfrm>
          <a:prstGeom prst="rect">
            <a:avLst/>
          </a:prstGeom>
        </p:spPr>
      </p:pic>
      <p:sp>
        <p:nvSpPr>
          <p:cNvPr id="9" name="TextBox 8">
            <a:extLst>
              <a:ext uri="{FF2B5EF4-FFF2-40B4-BE49-F238E27FC236}">
                <a16:creationId xmlns:a16="http://schemas.microsoft.com/office/drawing/2014/main" id="{CF56DC6E-3ADC-257E-0276-B3B071C8F0FA}"/>
              </a:ext>
            </a:extLst>
          </p:cNvPr>
          <p:cNvSpPr txBox="1"/>
          <p:nvPr/>
        </p:nvSpPr>
        <p:spPr>
          <a:xfrm>
            <a:off x="2069673" y="1148747"/>
            <a:ext cx="2790764" cy="584775"/>
          </a:xfrm>
          <a:prstGeom prst="rect">
            <a:avLst/>
          </a:prstGeom>
          <a:noFill/>
        </p:spPr>
        <p:txBody>
          <a:bodyPr wrap="none" rtlCol="0">
            <a:spAutoFit/>
          </a:bodyPr>
          <a:lstStyle/>
          <a:p>
            <a:r>
              <a:rPr lang="en-US" sz="3200" dirty="0"/>
              <a:t>Wild crab apple</a:t>
            </a:r>
          </a:p>
        </p:txBody>
      </p:sp>
      <p:sp>
        <p:nvSpPr>
          <p:cNvPr id="10" name="TextBox 9">
            <a:extLst>
              <a:ext uri="{FF2B5EF4-FFF2-40B4-BE49-F238E27FC236}">
                <a16:creationId xmlns:a16="http://schemas.microsoft.com/office/drawing/2014/main" id="{6D0D7B2A-980F-B1DE-20A1-45AC3DCFA681}"/>
              </a:ext>
            </a:extLst>
          </p:cNvPr>
          <p:cNvSpPr txBox="1"/>
          <p:nvPr/>
        </p:nvSpPr>
        <p:spPr>
          <a:xfrm>
            <a:off x="7566358" y="1148746"/>
            <a:ext cx="3512308" cy="584775"/>
          </a:xfrm>
          <a:prstGeom prst="rect">
            <a:avLst/>
          </a:prstGeom>
          <a:noFill/>
        </p:spPr>
        <p:txBody>
          <a:bodyPr wrap="none" rtlCol="0">
            <a:spAutoFit/>
          </a:bodyPr>
          <a:lstStyle/>
          <a:p>
            <a:r>
              <a:rPr lang="en-US" sz="3200" dirty="0"/>
              <a:t>Domesticated apple</a:t>
            </a:r>
          </a:p>
        </p:txBody>
      </p:sp>
      <p:sp>
        <p:nvSpPr>
          <p:cNvPr id="11" name="TextBox 10">
            <a:extLst>
              <a:ext uri="{FF2B5EF4-FFF2-40B4-BE49-F238E27FC236}">
                <a16:creationId xmlns:a16="http://schemas.microsoft.com/office/drawing/2014/main" id="{4498E4E9-1AE4-66E1-2EF8-857829FA5006}"/>
              </a:ext>
            </a:extLst>
          </p:cNvPr>
          <p:cNvSpPr txBox="1"/>
          <p:nvPr/>
        </p:nvSpPr>
        <p:spPr>
          <a:xfrm>
            <a:off x="3949386" y="323645"/>
            <a:ext cx="4293227" cy="769441"/>
          </a:xfrm>
          <a:prstGeom prst="rect">
            <a:avLst/>
          </a:prstGeom>
          <a:noFill/>
        </p:spPr>
        <p:txBody>
          <a:bodyPr wrap="none" rtlCol="0">
            <a:spAutoFit/>
          </a:bodyPr>
          <a:lstStyle/>
          <a:p>
            <a:r>
              <a:rPr lang="en-US" sz="4400" dirty="0"/>
              <a:t>What crop is this?</a:t>
            </a:r>
          </a:p>
        </p:txBody>
      </p:sp>
    </p:spTree>
    <p:extLst>
      <p:ext uri="{BB962C8B-B14F-4D97-AF65-F5344CB8AC3E}">
        <p14:creationId xmlns:p14="http://schemas.microsoft.com/office/powerpoint/2010/main" val="42429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BCE576-3CCC-DEEB-8AB1-FFD5AAE319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1464" y="1789226"/>
            <a:ext cx="9569072" cy="4560463"/>
          </a:xfrm>
          <a:prstGeom prst="rect">
            <a:avLst/>
          </a:prstGeom>
        </p:spPr>
      </p:pic>
      <p:sp>
        <p:nvSpPr>
          <p:cNvPr id="6" name="TextBox 5">
            <a:extLst>
              <a:ext uri="{FF2B5EF4-FFF2-40B4-BE49-F238E27FC236}">
                <a16:creationId xmlns:a16="http://schemas.microsoft.com/office/drawing/2014/main" id="{7660D739-EA39-7B34-0B5C-A96F90CF4863}"/>
              </a:ext>
            </a:extLst>
          </p:cNvPr>
          <p:cNvSpPr txBox="1"/>
          <p:nvPr/>
        </p:nvSpPr>
        <p:spPr>
          <a:xfrm>
            <a:off x="2157598" y="1148768"/>
            <a:ext cx="3070071" cy="584775"/>
          </a:xfrm>
          <a:prstGeom prst="rect">
            <a:avLst/>
          </a:prstGeom>
          <a:noFill/>
        </p:spPr>
        <p:txBody>
          <a:bodyPr wrap="none" rtlCol="0">
            <a:spAutoFit/>
          </a:bodyPr>
          <a:lstStyle/>
          <a:p>
            <a:r>
              <a:rPr lang="en-US" sz="3200" dirty="0"/>
              <a:t>Wild watermelon</a:t>
            </a:r>
          </a:p>
        </p:txBody>
      </p:sp>
      <p:sp>
        <p:nvSpPr>
          <p:cNvPr id="7" name="TextBox 6">
            <a:extLst>
              <a:ext uri="{FF2B5EF4-FFF2-40B4-BE49-F238E27FC236}">
                <a16:creationId xmlns:a16="http://schemas.microsoft.com/office/drawing/2014/main" id="{9A63E1ED-F575-8ADF-049A-97D5BBCB55C0}"/>
              </a:ext>
            </a:extLst>
          </p:cNvPr>
          <p:cNvSpPr txBox="1"/>
          <p:nvPr/>
        </p:nvSpPr>
        <p:spPr>
          <a:xfrm>
            <a:off x="6215142" y="1148767"/>
            <a:ext cx="4605556" cy="584775"/>
          </a:xfrm>
          <a:prstGeom prst="rect">
            <a:avLst/>
          </a:prstGeom>
          <a:noFill/>
        </p:spPr>
        <p:txBody>
          <a:bodyPr wrap="none" rtlCol="0">
            <a:spAutoFit/>
          </a:bodyPr>
          <a:lstStyle/>
          <a:p>
            <a:r>
              <a:rPr lang="en-US" sz="3200" dirty="0"/>
              <a:t>Domesticated watermelon</a:t>
            </a:r>
          </a:p>
        </p:txBody>
      </p:sp>
      <p:pic>
        <p:nvPicPr>
          <p:cNvPr id="8" name="Picture 7">
            <a:extLst>
              <a:ext uri="{FF2B5EF4-FFF2-40B4-BE49-F238E27FC236}">
                <a16:creationId xmlns:a16="http://schemas.microsoft.com/office/drawing/2014/main" id="{887BB0A4-2AFB-A58C-177A-F5636B4A9A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46634" y="1792154"/>
            <a:ext cx="4632136" cy="4560463"/>
          </a:xfrm>
          <a:prstGeom prst="rect">
            <a:avLst/>
          </a:prstGeom>
        </p:spPr>
      </p:pic>
      <p:sp>
        <p:nvSpPr>
          <p:cNvPr id="9" name="TextBox 8">
            <a:extLst>
              <a:ext uri="{FF2B5EF4-FFF2-40B4-BE49-F238E27FC236}">
                <a16:creationId xmlns:a16="http://schemas.microsoft.com/office/drawing/2014/main" id="{04D73719-5BB7-6478-BD6F-0856D36C30E2}"/>
              </a:ext>
            </a:extLst>
          </p:cNvPr>
          <p:cNvSpPr txBox="1"/>
          <p:nvPr/>
        </p:nvSpPr>
        <p:spPr>
          <a:xfrm>
            <a:off x="3949386" y="323645"/>
            <a:ext cx="4293227" cy="769441"/>
          </a:xfrm>
          <a:prstGeom prst="rect">
            <a:avLst/>
          </a:prstGeom>
          <a:noFill/>
        </p:spPr>
        <p:txBody>
          <a:bodyPr wrap="none" rtlCol="0">
            <a:spAutoFit/>
          </a:bodyPr>
          <a:lstStyle/>
          <a:p>
            <a:r>
              <a:rPr lang="en-US" sz="4400" dirty="0"/>
              <a:t>What crop is this?</a:t>
            </a:r>
          </a:p>
        </p:txBody>
      </p:sp>
    </p:spTree>
    <p:extLst>
      <p:ext uri="{BB962C8B-B14F-4D97-AF65-F5344CB8AC3E}">
        <p14:creationId xmlns:p14="http://schemas.microsoft.com/office/powerpoint/2010/main" val="4733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CD1ED-D404-C71B-6CA5-EB74195DD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023" y="1715248"/>
            <a:ext cx="5396415" cy="4634441"/>
          </a:xfrm>
          <a:prstGeom prst="rect">
            <a:avLst/>
          </a:prstGeom>
        </p:spPr>
      </p:pic>
      <p:pic>
        <p:nvPicPr>
          <p:cNvPr id="7" name="Picture 6">
            <a:extLst>
              <a:ext uri="{FF2B5EF4-FFF2-40B4-BE49-F238E27FC236}">
                <a16:creationId xmlns:a16="http://schemas.microsoft.com/office/drawing/2014/main" id="{D1DCFB8F-DE87-F1AB-2BDC-5A589E84D0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6587276" y="1514985"/>
            <a:ext cx="4634440" cy="5034967"/>
          </a:xfrm>
          <a:prstGeom prst="rect">
            <a:avLst/>
          </a:prstGeom>
        </p:spPr>
      </p:pic>
      <p:sp>
        <p:nvSpPr>
          <p:cNvPr id="9" name="TextBox 8">
            <a:extLst>
              <a:ext uri="{FF2B5EF4-FFF2-40B4-BE49-F238E27FC236}">
                <a16:creationId xmlns:a16="http://schemas.microsoft.com/office/drawing/2014/main" id="{6B78FCBE-22A9-1821-96D8-F6597AA8FF74}"/>
              </a:ext>
            </a:extLst>
          </p:cNvPr>
          <p:cNvSpPr txBox="1"/>
          <p:nvPr/>
        </p:nvSpPr>
        <p:spPr>
          <a:xfrm>
            <a:off x="2048848" y="1136219"/>
            <a:ext cx="2857449" cy="584775"/>
          </a:xfrm>
          <a:prstGeom prst="rect">
            <a:avLst/>
          </a:prstGeom>
          <a:noFill/>
        </p:spPr>
        <p:txBody>
          <a:bodyPr wrap="none" rtlCol="0">
            <a:spAutoFit/>
          </a:bodyPr>
          <a:lstStyle/>
          <a:p>
            <a:r>
              <a:rPr lang="en-US" sz="3200" dirty="0"/>
              <a:t>Wild strawberry</a:t>
            </a:r>
          </a:p>
        </p:txBody>
      </p:sp>
      <p:sp>
        <p:nvSpPr>
          <p:cNvPr id="10" name="TextBox 9">
            <a:extLst>
              <a:ext uri="{FF2B5EF4-FFF2-40B4-BE49-F238E27FC236}">
                <a16:creationId xmlns:a16="http://schemas.microsoft.com/office/drawing/2014/main" id="{55C8F127-783F-A409-28D6-754F7786B280}"/>
              </a:ext>
            </a:extLst>
          </p:cNvPr>
          <p:cNvSpPr txBox="1"/>
          <p:nvPr/>
        </p:nvSpPr>
        <p:spPr>
          <a:xfrm>
            <a:off x="6723807" y="1136219"/>
            <a:ext cx="4392934" cy="584775"/>
          </a:xfrm>
          <a:prstGeom prst="rect">
            <a:avLst/>
          </a:prstGeom>
          <a:noFill/>
        </p:spPr>
        <p:txBody>
          <a:bodyPr wrap="none" rtlCol="0">
            <a:spAutoFit/>
          </a:bodyPr>
          <a:lstStyle/>
          <a:p>
            <a:r>
              <a:rPr lang="en-US" sz="3200" dirty="0"/>
              <a:t>Domesticated strawberry</a:t>
            </a:r>
          </a:p>
        </p:txBody>
      </p:sp>
      <p:sp>
        <p:nvSpPr>
          <p:cNvPr id="11" name="TextBox 10">
            <a:extLst>
              <a:ext uri="{FF2B5EF4-FFF2-40B4-BE49-F238E27FC236}">
                <a16:creationId xmlns:a16="http://schemas.microsoft.com/office/drawing/2014/main" id="{F79CDB96-31FA-6AC8-2800-3B3CC34B2821}"/>
              </a:ext>
            </a:extLst>
          </p:cNvPr>
          <p:cNvSpPr txBox="1"/>
          <p:nvPr/>
        </p:nvSpPr>
        <p:spPr>
          <a:xfrm>
            <a:off x="3949386" y="323645"/>
            <a:ext cx="4293227" cy="769441"/>
          </a:xfrm>
          <a:prstGeom prst="rect">
            <a:avLst/>
          </a:prstGeom>
          <a:noFill/>
        </p:spPr>
        <p:txBody>
          <a:bodyPr wrap="none" rtlCol="0">
            <a:spAutoFit/>
          </a:bodyPr>
          <a:lstStyle/>
          <a:p>
            <a:r>
              <a:rPr lang="en-US" sz="4400" dirty="0"/>
              <a:t>What crop is this?</a:t>
            </a:r>
          </a:p>
        </p:txBody>
      </p:sp>
    </p:spTree>
    <p:extLst>
      <p:ext uri="{BB962C8B-B14F-4D97-AF65-F5344CB8AC3E}">
        <p14:creationId xmlns:p14="http://schemas.microsoft.com/office/powerpoint/2010/main" val="221260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DB4E660-7BEC-4F28-AB4F-90A7C2A30436}"/>
              </a:ext>
            </a:extLst>
          </p:cNvPr>
          <p:cNvGrpSpPr/>
          <p:nvPr/>
        </p:nvGrpSpPr>
        <p:grpSpPr>
          <a:xfrm>
            <a:off x="227575" y="315096"/>
            <a:ext cx="11400131" cy="6542903"/>
            <a:chOff x="462355" y="998477"/>
            <a:chExt cx="5443138" cy="3458312"/>
          </a:xfrm>
        </p:grpSpPr>
        <p:sp>
          <p:nvSpPr>
            <p:cNvPr id="3" name="CuadroTexto 2">
              <a:extLst>
                <a:ext uri="{FF2B5EF4-FFF2-40B4-BE49-F238E27FC236}">
                  <a16:creationId xmlns:a16="http://schemas.microsoft.com/office/drawing/2014/main" id="{C1B9F79C-C73A-4FBD-8CAA-D4690E63F88C}"/>
                </a:ext>
              </a:extLst>
            </p:cNvPr>
            <p:cNvSpPr txBox="1"/>
            <p:nvPr/>
          </p:nvSpPr>
          <p:spPr>
            <a:xfrm>
              <a:off x="462355" y="3947744"/>
              <a:ext cx="994439" cy="369332"/>
            </a:xfrm>
            <a:prstGeom prst="rect">
              <a:avLst/>
            </a:prstGeom>
            <a:noFill/>
          </p:spPr>
          <p:txBody>
            <a:bodyPr wrap="none" rtlCol="0">
              <a:spAutoFit/>
            </a:bodyPr>
            <a:lstStyle/>
            <a:p>
              <a:pPr algn="ctr"/>
              <a:r>
                <a:rPr lang="es-ES" dirty="0">
                  <a:latin typeface="Franklin Gothic Book" panose="020B0503020102020204" pitchFamily="34" charset="0"/>
                </a:rPr>
                <a:t>Teosinte</a:t>
              </a:r>
            </a:p>
          </p:txBody>
        </p:sp>
        <p:sp>
          <p:nvSpPr>
            <p:cNvPr id="9" name="CuadroTexto 8">
              <a:extLst>
                <a:ext uri="{FF2B5EF4-FFF2-40B4-BE49-F238E27FC236}">
                  <a16:creationId xmlns:a16="http://schemas.microsoft.com/office/drawing/2014/main" id="{A4F62CE4-FDAD-4FF6-8924-FB437D06F21D}"/>
                </a:ext>
              </a:extLst>
            </p:cNvPr>
            <p:cNvSpPr txBox="1"/>
            <p:nvPr/>
          </p:nvSpPr>
          <p:spPr>
            <a:xfrm>
              <a:off x="4988237" y="3947744"/>
              <a:ext cx="764953" cy="369332"/>
            </a:xfrm>
            <a:prstGeom prst="rect">
              <a:avLst/>
            </a:prstGeom>
            <a:noFill/>
          </p:spPr>
          <p:txBody>
            <a:bodyPr wrap="none" rtlCol="0">
              <a:spAutoFit/>
            </a:bodyPr>
            <a:lstStyle/>
            <a:p>
              <a:pPr algn="ctr"/>
              <a:r>
                <a:rPr lang="es-ES" dirty="0" err="1">
                  <a:latin typeface="Franklin Gothic Book" panose="020B0503020102020204" pitchFamily="34" charset="0"/>
                </a:rPr>
                <a:t>Maize</a:t>
              </a:r>
              <a:endParaRPr lang="es-ES" dirty="0">
                <a:latin typeface="Franklin Gothic Book" panose="020B0503020102020204" pitchFamily="34" charset="0"/>
              </a:endParaRPr>
            </a:p>
          </p:txBody>
        </p:sp>
        <p:pic>
          <p:nvPicPr>
            <p:cNvPr id="12290" name="Picture 2" descr="Resultado de imagen de maize domestication">
              <a:extLst>
                <a:ext uri="{FF2B5EF4-FFF2-40B4-BE49-F238E27FC236}">
                  <a16:creationId xmlns:a16="http://schemas.microsoft.com/office/drawing/2014/main" id="{CCEEA550-D3E8-41D6-96F0-7A2002E7B28A}"/>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099" b="96264" l="7516" r="93631">
                          <a14:foregroundMark x1="7643" y1="87253" x2="8280" y2="76703"/>
                          <a14:foregroundMark x1="24586" y1="89011" x2="24586" y2="63956"/>
                          <a14:foregroundMark x1="9045" y1="63297" x2="9045" y2="63297"/>
                          <a14:foregroundMark x1="39108" y1="55604" x2="39108" y2="94945"/>
                          <a14:foregroundMark x1="50573" y1="94286" x2="49427" y2="44396"/>
                          <a14:foregroundMark x1="61783" y1="94945" x2="60255" y2="27473"/>
                          <a14:foregroundMark x1="72102" y1="9231" x2="71720" y2="14725"/>
                          <a14:foregroundMark x1="88790" y1="4835" x2="92611" y2="29890"/>
                          <a14:foregroundMark x1="92611" y1="29890" x2="93631" y2="80000"/>
                          <a14:foregroundMark x1="93631" y1="80000" x2="89682" y2="88571"/>
                          <a14:foregroundMark x1="89682" y1="88571" x2="85732" y2="79780"/>
                          <a14:foregroundMark x1="85732" y1="79780" x2="84204" y2="23516"/>
                          <a14:foregroundMark x1="84204" y1="23516" x2="85860" y2="9890"/>
                          <a14:foregroundMark x1="86497" y1="1538" x2="86879" y2="5275"/>
                          <a14:foregroundMark x1="88025" y1="93626" x2="88025" y2="96264"/>
                          <a14:foregroundMark x1="71720" y1="18242" x2="73121" y2="85714"/>
                          <a14:foregroundMark x1="24586" y1="61099" x2="24586" y2="67253"/>
                          <a14:foregroundMark x1="24331" y1="59121" x2="24331" y2="65934"/>
                          <a14:foregroundMark x1="8662" y1="60879" x2="7898" y2="94286"/>
                          <a14:foregroundMark x1="49427" y1="38462" x2="49427" y2="47692"/>
                        </a14:backgroundRemoval>
                      </a14:imgEffect>
                    </a14:imgLayer>
                  </a14:imgProps>
                </a:ext>
                <a:ext uri="{28A0092B-C50C-407E-A947-70E740481C1C}">
                  <a14:useLocalDpi xmlns:a14="http://schemas.microsoft.com/office/drawing/2010/main"/>
                </a:ext>
              </a:extLst>
            </a:blip>
            <a:srcRect/>
            <a:stretch/>
          </p:blipFill>
          <p:spPr bwMode="auto">
            <a:xfrm>
              <a:off x="655707" y="998477"/>
              <a:ext cx="5249786" cy="3047001"/>
            </a:xfrm>
            <a:prstGeom prst="rect">
              <a:avLst/>
            </a:prstGeom>
            <a:extLst>
              <a:ext uri="{909E8E84-426E-40DD-AFC4-6F175D3DCCD1}">
                <a14:hiddenFill xmlns:a14="http://schemas.microsoft.com/office/drawing/2010/main">
                  <a:solidFill>
                    <a:srgbClr val="FFFFFF"/>
                  </a:solidFill>
                </a14:hiddenFill>
              </a:ext>
            </a:extLst>
          </p:spPr>
        </p:pic>
        <p:cxnSp>
          <p:nvCxnSpPr>
            <p:cNvPr id="7" name="Conector recto de flecha 6">
              <a:extLst>
                <a:ext uri="{FF2B5EF4-FFF2-40B4-BE49-F238E27FC236}">
                  <a16:creationId xmlns:a16="http://schemas.microsoft.com/office/drawing/2014/main" id="{83857BBC-72E4-4420-AC00-6935B8791320}"/>
                </a:ext>
              </a:extLst>
            </p:cNvPr>
            <p:cNvCxnSpPr>
              <a:stCxn id="3" idx="3"/>
            </p:cNvCxnSpPr>
            <p:nvPr/>
          </p:nvCxnSpPr>
          <p:spPr>
            <a:xfrm>
              <a:off x="1456794" y="4132410"/>
              <a:ext cx="349485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21811C68-CE7D-4356-9464-49BFEEC942A1}"/>
                </a:ext>
              </a:extLst>
            </p:cNvPr>
            <p:cNvSpPr txBox="1"/>
            <p:nvPr/>
          </p:nvSpPr>
          <p:spPr>
            <a:xfrm>
              <a:off x="2566297" y="4087457"/>
              <a:ext cx="1550104" cy="369332"/>
            </a:xfrm>
            <a:prstGeom prst="rect">
              <a:avLst/>
            </a:prstGeom>
            <a:noFill/>
          </p:spPr>
          <p:txBody>
            <a:bodyPr wrap="none" rtlCol="0">
              <a:spAutoFit/>
            </a:bodyPr>
            <a:lstStyle/>
            <a:p>
              <a:pPr algn="ctr"/>
              <a:r>
                <a:rPr lang="es-ES" dirty="0">
                  <a:latin typeface="Franklin Gothic Book" panose="020B0503020102020204" pitchFamily="34" charset="0"/>
                </a:rPr>
                <a:t>+ 7,000 </a:t>
              </a:r>
              <a:r>
                <a:rPr lang="es-ES" dirty="0" err="1">
                  <a:latin typeface="Franklin Gothic Book" panose="020B0503020102020204" pitchFamily="34" charset="0"/>
                </a:rPr>
                <a:t>years</a:t>
              </a:r>
              <a:endParaRPr lang="es-ES" dirty="0">
                <a:latin typeface="Franklin Gothic Book" panose="020B0503020102020204" pitchFamily="34" charset="0"/>
              </a:endParaRPr>
            </a:p>
          </p:txBody>
        </p:sp>
      </p:grpSp>
      <p:pic>
        <p:nvPicPr>
          <p:cNvPr id="24" name="Picture 2" descr="Resultado de imagen de maize domestication">
            <a:extLst>
              <a:ext uri="{FF2B5EF4-FFF2-40B4-BE49-F238E27FC236}">
                <a16:creationId xmlns:a16="http://schemas.microsoft.com/office/drawing/2014/main" id="{59FBEFD3-E9EE-43CD-BABB-4EBF320A77CD}"/>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0" b="92827" l="51754" r="100000">
                        <a14:foregroundMark x1="52632" y1="75527" x2="57018" y2="55274"/>
                        <a14:foregroundMark x1="62281" y1="29536" x2="62281" y2="29536"/>
                        <a14:foregroundMark x1="59649" y1="24895" x2="54386" y2="89030"/>
                      </a14:backgroundRemoval>
                    </a14:imgEffect>
                  </a14:imgLayer>
                </a14:imgProps>
              </a:ext>
              <a:ext uri="{28A0092B-C50C-407E-A947-70E740481C1C}">
                <a14:useLocalDpi xmlns:a14="http://schemas.microsoft.com/office/drawing/2010/main"/>
              </a:ext>
            </a:extLst>
          </a:blip>
          <a:srcRect/>
          <a:stretch/>
        </p:blipFill>
        <p:spPr bwMode="auto">
          <a:xfrm>
            <a:off x="632533" y="2424567"/>
            <a:ext cx="1622660" cy="36552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F5BC2C-D898-F2DA-29F0-B0A6FF03220E}"/>
              </a:ext>
            </a:extLst>
          </p:cNvPr>
          <p:cNvSpPr txBox="1"/>
          <p:nvPr/>
        </p:nvSpPr>
        <p:spPr>
          <a:xfrm>
            <a:off x="696131" y="470362"/>
            <a:ext cx="5433988" cy="1754326"/>
          </a:xfrm>
          <a:prstGeom prst="rect">
            <a:avLst/>
          </a:prstGeom>
          <a:noFill/>
        </p:spPr>
        <p:txBody>
          <a:bodyPr wrap="none" rtlCol="0">
            <a:spAutoFit/>
          </a:bodyPr>
          <a:lstStyle/>
          <a:p>
            <a:pPr algn="ctr"/>
            <a:r>
              <a:rPr lang="en-US" sz="3600" dirty="0"/>
              <a:t>Domestication and artificial </a:t>
            </a:r>
          </a:p>
          <a:p>
            <a:pPr algn="ctr"/>
            <a:r>
              <a:rPr lang="en-US" sz="3600" dirty="0"/>
              <a:t>selection:</a:t>
            </a:r>
          </a:p>
          <a:p>
            <a:pPr algn="ctr"/>
            <a:r>
              <a:rPr lang="en-US" sz="3600" dirty="0"/>
              <a:t>the example of </a:t>
            </a:r>
            <a:r>
              <a:rPr lang="en-US" sz="3600" b="1" dirty="0"/>
              <a:t>corn</a:t>
            </a:r>
          </a:p>
        </p:txBody>
      </p:sp>
    </p:spTree>
    <p:extLst>
      <p:ext uri="{BB962C8B-B14F-4D97-AF65-F5344CB8AC3E}">
        <p14:creationId xmlns:p14="http://schemas.microsoft.com/office/powerpoint/2010/main" val="313731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2493C-6EA6-0A50-4BC7-61FBA976A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8821" y="551857"/>
            <a:ext cx="5973044" cy="5754286"/>
          </a:xfrm>
          <a:prstGeom prst="rect">
            <a:avLst/>
          </a:prstGeom>
        </p:spPr>
      </p:pic>
      <p:pic>
        <p:nvPicPr>
          <p:cNvPr id="7" name="Picture 6">
            <a:extLst>
              <a:ext uri="{FF2B5EF4-FFF2-40B4-BE49-F238E27FC236}">
                <a16:creationId xmlns:a16="http://schemas.microsoft.com/office/drawing/2014/main" id="{59E1D272-A36F-00D8-ADFB-56D7C886A3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995" y="3062514"/>
            <a:ext cx="4888175" cy="3055110"/>
          </a:xfrm>
          <a:prstGeom prst="rect">
            <a:avLst/>
          </a:prstGeom>
        </p:spPr>
      </p:pic>
      <p:sp>
        <p:nvSpPr>
          <p:cNvPr id="8" name="TextBox 7">
            <a:extLst>
              <a:ext uri="{FF2B5EF4-FFF2-40B4-BE49-F238E27FC236}">
                <a16:creationId xmlns:a16="http://schemas.microsoft.com/office/drawing/2014/main" id="{E2AA6CA7-0F84-2800-02AA-C558EC3D56E4}"/>
              </a:ext>
            </a:extLst>
          </p:cNvPr>
          <p:cNvSpPr txBox="1"/>
          <p:nvPr/>
        </p:nvSpPr>
        <p:spPr>
          <a:xfrm>
            <a:off x="696131" y="470362"/>
            <a:ext cx="3851806" cy="2308324"/>
          </a:xfrm>
          <a:prstGeom prst="rect">
            <a:avLst/>
          </a:prstGeom>
          <a:noFill/>
        </p:spPr>
        <p:txBody>
          <a:bodyPr wrap="square" rtlCol="0">
            <a:spAutoFit/>
          </a:bodyPr>
          <a:lstStyle/>
          <a:p>
            <a:pPr algn="ctr"/>
            <a:r>
              <a:rPr lang="en-US" sz="3600" dirty="0"/>
              <a:t>Domestication and artificial selection:</a:t>
            </a:r>
          </a:p>
          <a:p>
            <a:pPr algn="ctr"/>
            <a:r>
              <a:rPr lang="en-US" sz="3600" dirty="0"/>
              <a:t>the example of </a:t>
            </a:r>
            <a:r>
              <a:rPr lang="en-US" sz="3600" b="1" dirty="0"/>
              <a:t>cabbage</a:t>
            </a:r>
          </a:p>
        </p:txBody>
      </p:sp>
    </p:spTree>
    <p:extLst>
      <p:ext uri="{BB962C8B-B14F-4D97-AF65-F5344CB8AC3E}">
        <p14:creationId xmlns:p14="http://schemas.microsoft.com/office/powerpoint/2010/main" val="23783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F8155A-0E70-87B7-0FF3-B80A5DE3C958}"/>
              </a:ext>
            </a:extLst>
          </p:cNvPr>
          <p:cNvSpPr txBox="1"/>
          <p:nvPr/>
        </p:nvSpPr>
        <p:spPr>
          <a:xfrm>
            <a:off x="1513046" y="352093"/>
            <a:ext cx="9165907" cy="584775"/>
          </a:xfrm>
          <a:prstGeom prst="rect">
            <a:avLst/>
          </a:prstGeom>
          <a:noFill/>
        </p:spPr>
        <p:txBody>
          <a:bodyPr wrap="none" rtlCol="0">
            <a:spAutoFit/>
          </a:bodyPr>
          <a:lstStyle/>
          <a:p>
            <a:pPr algn="ctr"/>
            <a:r>
              <a:rPr lang="en-US" sz="3200"/>
              <a:t>These are some of the concepts we’ll talk about today</a:t>
            </a:r>
            <a:endParaRPr lang="en-US" sz="3200" dirty="0"/>
          </a:p>
        </p:txBody>
      </p:sp>
      <p:sp>
        <p:nvSpPr>
          <p:cNvPr id="19" name="Cloud 18">
            <a:extLst>
              <a:ext uri="{FF2B5EF4-FFF2-40B4-BE49-F238E27FC236}">
                <a16:creationId xmlns:a16="http://schemas.microsoft.com/office/drawing/2014/main" id="{D6D47962-533B-AAFD-AB63-402794C9592E}"/>
              </a:ext>
            </a:extLst>
          </p:cNvPr>
          <p:cNvSpPr/>
          <p:nvPr/>
        </p:nvSpPr>
        <p:spPr>
          <a:xfrm>
            <a:off x="1072055" y="1735403"/>
            <a:ext cx="2596055" cy="127437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GMO</a:t>
            </a:r>
            <a:endParaRPr lang="en-US" sz="3200" dirty="0"/>
          </a:p>
        </p:txBody>
      </p:sp>
      <p:sp>
        <p:nvSpPr>
          <p:cNvPr id="20" name="Cloud 19">
            <a:extLst>
              <a:ext uri="{FF2B5EF4-FFF2-40B4-BE49-F238E27FC236}">
                <a16:creationId xmlns:a16="http://schemas.microsoft.com/office/drawing/2014/main" id="{A1564A26-81A5-A452-5B58-F2A11A079A42}"/>
              </a:ext>
            </a:extLst>
          </p:cNvPr>
          <p:cNvSpPr/>
          <p:nvPr/>
        </p:nvSpPr>
        <p:spPr>
          <a:xfrm>
            <a:off x="7689831" y="1376732"/>
            <a:ext cx="2596055" cy="2061774"/>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Gene editing</a:t>
            </a:r>
            <a:endParaRPr lang="en-US" sz="3200" dirty="0"/>
          </a:p>
        </p:txBody>
      </p:sp>
      <p:sp>
        <p:nvSpPr>
          <p:cNvPr id="21" name="Cloud 20">
            <a:extLst>
              <a:ext uri="{FF2B5EF4-FFF2-40B4-BE49-F238E27FC236}">
                <a16:creationId xmlns:a16="http://schemas.microsoft.com/office/drawing/2014/main" id="{0D25B35B-D8BF-C950-D3E6-DBE9C2447996}"/>
              </a:ext>
            </a:extLst>
          </p:cNvPr>
          <p:cNvSpPr/>
          <p:nvPr/>
        </p:nvSpPr>
        <p:spPr>
          <a:xfrm>
            <a:off x="4151887" y="4823629"/>
            <a:ext cx="2732389" cy="1274379"/>
          </a:xfrm>
          <a:prstGeom prst="clou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Heterosis</a:t>
            </a:r>
          </a:p>
        </p:txBody>
      </p:sp>
      <p:sp>
        <p:nvSpPr>
          <p:cNvPr id="22" name="Cloud 21">
            <a:extLst>
              <a:ext uri="{FF2B5EF4-FFF2-40B4-BE49-F238E27FC236}">
                <a16:creationId xmlns:a16="http://schemas.microsoft.com/office/drawing/2014/main" id="{BCCE0D80-E653-3A5A-C646-FC0BC68360CC}"/>
              </a:ext>
            </a:extLst>
          </p:cNvPr>
          <p:cNvSpPr/>
          <p:nvPr/>
        </p:nvSpPr>
        <p:spPr>
          <a:xfrm>
            <a:off x="1455530" y="3248905"/>
            <a:ext cx="2596055" cy="1274379"/>
          </a:xfrm>
          <a:prstGeom prst="clou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Mutant</a:t>
            </a:r>
            <a:endParaRPr lang="en-US" sz="3200" dirty="0"/>
          </a:p>
        </p:txBody>
      </p:sp>
      <p:sp>
        <p:nvSpPr>
          <p:cNvPr id="24" name="Cloud 23">
            <a:extLst>
              <a:ext uri="{FF2B5EF4-FFF2-40B4-BE49-F238E27FC236}">
                <a16:creationId xmlns:a16="http://schemas.microsoft.com/office/drawing/2014/main" id="{D9C8091A-F47F-7BE6-D65A-37A7E9C3143F}"/>
              </a:ext>
            </a:extLst>
          </p:cNvPr>
          <p:cNvSpPr/>
          <p:nvPr/>
        </p:nvSpPr>
        <p:spPr>
          <a:xfrm>
            <a:off x="4708868" y="3238686"/>
            <a:ext cx="3431377" cy="1274379"/>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Heirloom</a:t>
            </a:r>
            <a:endParaRPr lang="en-US" sz="3200" dirty="0"/>
          </a:p>
        </p:txBody>
      </p:sp>
      <p:sp>
        <p:nvSpPr>
          <p:cNvPr id="26" name="Cloud 25">
            <a:extLst>
              <a:ext uri="{FF2B5EF4-FFF2-40B4-BE49-F238E27FC236}">
                <a16:creationId xmlns:a16="http://schemas.microsoft.com/office/drawing/2014/main" id="{AED50CCF-6FEB-7060-F699-EDA5E7328FE6}"/>
              </a:ext>
            </a:extLst>
          </p:cNvPr>
          <p:cNvSpPr/>
          <p:nvPr/>
        </p:nvSpPr>
        <p:spPr>
          <a:xfrm>
            <a:off x="8833873" y="3459763"/>
            <a:ext cx="2596055" cy="1274379"/>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Breeding</a:t>
            </a:r>
            <a:endParaRPr lang="en-US" sz="3200" dirty="0"/>
          </a:p>
        </p:txBody>
      </p:sp>
      <p:sp>
        <p:nvSpPr>
          <p:cNvPr id="28" name="Cloud 27">
            <a:extLst>
              <a:ext uri="{FF2B5EF4-FFF2-40B4-BE49-F238E27FC236}">
                <a16:creationId xmlns:a16="http://schemas.microsoft.com/office/drawing/2014/main" id="{B6B6BB0E-7AA9-FA07-43F5-D0C547561D17}"/>
              </a:ext>
            </a:extLst>
          </p:cNvPr>
          <p:cNvSpPr/>
          <p:nvPr/>
        </p:nvSpPr>
        <p:spPr>
          <a:xfrm>
            <a:off x="6976998" y="5089513"/>
            <a:ext cx="3431377" cy="1274379"/>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Selection</a:t>
            </a:r>
            <a:endParaRPr lang="en-US" sz="3200" dirty="0"/>
          </a:p>
        </p:txBody>
      </p:sp>
      <p:sp>
        <p:nvSpPr>
          <p:cNvPr id="29" name="Cloud 28">
            <a:extLst>
              <a:ext uri="{FF2B5EF4-FFF2-40B4-BE49-F238E27FC236}">
                <a16:creationId xmlns:a16="http://schemas.microsoft.com/office/drawing/2014/main" id="{F1F4CD98-F09E-5238-7AFE-B2E4B475AFFF}"/>
              </a:ext>
            </a:extLst>
          </p:cNvPr>
          <p:cNvSpPr/>
          <p:nvPr/>
        </p:nvSpPr>
        <p:spPr>
          <a:xfrm>
            <a:off x="4380943" y="1735403"/>
            <a:ext cx="2596055" cy="1274379"/>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Grafting</a:t>
            </a:r>
            <a:endParaRPr lang="en-US" sz="3200" dirty="0"/>
          </a:p>
        </p:txBody>
      </p:sp>
      <p:sp>
        <p:nvSpPr>
          <p:cNvPr id="30" name="Cloud 29">
            <a:extLst>
              <a:ext uri="{FF2B5EF4-FFF2-40B4-BE49-F238E27FC236}">
                <a16:creationId xmlns:a16="http://schemas.microsoft.com/office/drawing/2014/main" id="{430A1E02-5844-1167-5E97-48F8723A9323}"/>
              </a:ext>
            </a:extLst>
          </p:cNvPr>
          <p:cNvSpPr/>
          <p:nvPr/>
        </p:nvSpPr>
        <p:spPr>
          <a:xfrm>
            <a:off x="823304" y="4762407"/>
            <a:ext cx="2844806" cy="1493065"/>
          </a:xfrm>
          <a:prstGeom prst="cloud">
            <a:avLst/>
          </a:prstGeom>
          <a:solidFill>
            <a:srgbClr val="00E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Hybrid</a:t>
            </a:r>
          </a:p>
        </p:txBody>
      </p:sp>
    </p:spTree>
    <p:extLst>
      <p:ext uri="{BB962C8B-B14F-4D97-AF65-F5344CB8AC3E}">
        <p14:creationId xmlns:p14="http://schemas.microsoft.com/office/powerpoint/2010/main" val="860381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97DAFD-2203-1EE3-6375-DC281181A9CF}"/>
              </a:ext>
            </a:extLst>
          </p:cNvPr>
          <p:cNvPicPr>
            <a:picLocks noChangeAspect="1"/>
          </p:cNvPicPr>
          <p:nvPr/>
        </p:nvPicPr>
        <p:blipFill>
          <a:blip r:embed="rId3"/>
          <a:stretch>
            <a:fillRect/>
          </a:stretch>
        </p:blipFill>
        <p:spPr>
          <a:xfrm>
            <a:off x="3341370" y="0"/>
            <a:ext cx="8694420" cy="6520815"/>
          </a:xfrm>
          <a:prstGeom prst="rect">
            <a:avLst/>
          </a:prstGeom>
        </p:spPr>
      </p:pic>
      <p:sp>
        <p:nvSpPr>
          <p:cNvPr id="5" name="TextBox 4">
            <a:extLst>
              <a:ext uri="{FF2B5EF4-FFF2-40B4-BE49-F238E27FC236}">
                <a16:creationId xmlns:a16="http://schemas.microsoft.com/office/drawing/2014/main" id="{78789CE9-A56F-8F87-6612-3EA69B1BA2B5}"/>
              </a:ext>
            </a:extLst>
          </p:cNvPr>
          <p:cNvSpPr txBox="1"/>
          <p:nvPr/>
        </p:nvSpPr>
        <p:spPr>
          <a:xfrm>
            <a:off x="696130" y="470362"/>
            <a:ext cx="4621827" cy="1754326"/>
          </a:xfrm>
          <a:prstGeom prst="rect">
            <a:avLst/>
          </a:prstGeom>
          <a:noFill/>
        </p:spPr>
        <p:txBody>
          <a:bodyPr wrap="square" rtlCol="0">
            <a:spAutoFit/>
          </a:bodyPr>
          <a:lstStyle/>
          <a:p>
            <a:pPr algn="ctr"/>
            <a:r>
              <a:rPr lang="en-US" sz="3600" dirty="0"/>
              <a:t>Domestication and artificial selection:</a:t>
            </a:r>
          </a:p>
          <a:p>
            <a:pPr algn="ctr"/>
            <a:r>
              <a:rPr lang="en-US" sz="3600" dirty="0"/>
              <a:t>the example of </a:t>
            </a:r>
            <a:r>
              <a:rPr lang="en-US" sz="3600" b="1" dirty="0"/>
              <a:t>dogs</a:t>
            </a:r>
          </a:p>
        </p:txBody>
      </p:sp>
      <p:pic>
        <p:nvPicPr>
          <p:cNvPr id="7" name="Picture 6">
            <a:extLst>
              <a:ext uri="{FF2B5EF4-FFF2-40B4-BE49-F238E27FC236}">
                <a16:creationId xmlns:a16="http://schemas.microsoft.com/office/drawing/2014/main" id="{3A132562-C5D9-5F3E-4F7D-FC45510FCD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130" y="2734876"/>
            <a:ext cx="2572269" cy="3429000"/>
          </a:xfrm>
          <a:prstGeom prst="rect">
            <a:avLst/>
          </a:prstGeom>
        </p:spPr>
      </p:pic>
    </p:spTree>
    <p:extLst>
      <p:ext uri="{BB962C8B-B14F-4D97-AF65-F5344CB8AC3E}">
        <p14:creationId xmlns:p14="http://schemas.microsoft.com/office/powerpoint/2010/main" val="178882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F8130-94E8-C403-53D6-01DB76174C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5533" y="501762"/>
            <a:ext cx="5661920" cy="5854475"/>
          </a:xfrm>
          <a:prstGeom prst="rect">
            <a:avLst/>
          </a:prstGeom>
        </p:spPr>
      </p:pic>
      <p:pic>
        <p:nvPicPr>
          <p:cNvPr id="5" name="Picture 4">
            <a:extLst>
              <a:ext uri="{FF2B5EF4-FFF2-40B4-BE49-F238E27FC236}">
                <a16:creationId xmlns:a16="http://schemas.microsoft.com/office/drawing/2014/main" id="{8B5A5CE8-274C-322D-A503-825334DDC6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2255" y="2375767"/>
            <a:ext cx="5440680" cy="3875405"/>
          </a:xfrm>
          <a:prstGeom prst="rect">
            <a:avLst/>
          </a:prstGeom>
        </p:spPr>
      </p:pic>
      <p:sp>
        <p:nvSpPr>
          <p:cNvPr id="6" name="TextBox 5">
            <a:extLst>
              <a:ext uri="{FF2B5EF4-FFF2-40B4-BE49-F238E27FC236}">
                <a16:creationId xmlns:a16="http://schemas.microsoft.com/office/drawing/2014/main" id="{F17A455D-3457-05B1-6BE6-F1A160FFA9D9}"/>
              </a:ext>
            </a:extLst>
          </p:cNvPr>
          <p:cNvSpPr txBox="1"/>
          <p:nvPr/>
        </p:nvSpPr>
        <p:spPr>
          <a:xfrm>
            <a:off x="832255" y="380712"/>
            <a:ext cx="5533278" cy="1754326"/>
          </a:xfrm>
          <a:prstGeom prst="rect">
            <a:avLst/>
          </a:prstGeom>
          <a:noFill/>
        </p:spPr>
        <p:txBody>
          <a:bodyPr wrap="square" rtlCol="0">
            <a:spAutoFit/>
          </a:bodyPr>
          <a:lstStyle/>
          <a:p>
            <a:pPr algn="ctr"/>
            <a:r>
              <a:rPr lang="en-US" sz="3600" dirty="0"/>
              <a:t>Domestication and artificial selection:</a:t>
            </a:r>
          </a:p>
          <a:p>
            <a:pPr algn="ctr"/>
            <a:r>
              <a:rPr lang="en-US" sz="3600" b="1" dirty="0"/>
              <a:t>domestic animals</a:t>
            </a:r>
          </a:p>
        </p:txBody>
      </p:sp>
    </p:spTree>
    <p:extLst>
      <p:ext uri="{BB962C8B-B14F-4D97-AF65-F5344CB8AC3E}">
        <p14:creationId xmlns:p14="http://schemas.microsoft.com/office/powerpoint/2010/main" val="81785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501D7F-D7B9-9D09-900E-3C55645B6840}"/>
              </a:ext>
            </a:extLst>
          </p:cNvPr>
          <p:cNvPicPr>
            <a:picLocks noChangeAspect="1"/>
          </p:cNvPicPr>
          <p:nvPr/>
        </p:nvPicPr>
        <p:blipFill>
          <a:blip r:embed="rId3"/>
          <a:stretch>
            <a:fillRect/>
          </a:stretch>
        </p:blipFill>
        <p:spPr>
          <a:xfrm>
            <a:off x="1020572" y="1705229"/>
            <a:ext cx="10539118" cy="3447542"/>
          </a:xfrm>
          <a:prstGeom prst="rect">
            <a:avLst/>
          </a:prstGeom>
        </p:spPr>
      </p:pic>
      <p:sp>
        <p:nvSpPr>
          <p:cNvPr id="5" name="TextBox 4">
            <a:extLst>
              <a:ext uri="{FF2B5EF4-FFF2-40B4-BE49-F238E27FC236}">
                <a16:creationId xmlns:a16="http://schemas.microsoft.com/office/drawing/2014/main" id="{70D606AC-D002-FA02-B9BD-12B2E586CC42}"/>
              </a:ext>
            </a:extLst>
          </p:cNvPr>
          <p:cNvSpPr txBox="1"/>
          <p:nvPr/>
        </p:nvSpPr>
        <p:spPr>
          <a:xfrm>
            <a:off x="2340864" y="463296"/>
            <a:ext cx="7695761" cy="584775"/>
          </a:xfrm>
          <a:prstGeom prst="rect">
            <a:avLst/>
          </a:prstGeom>
          <a:noFill/>
        </p:spPr>
        <p:txBody>
          <a:bodyPr wrap="none" rtlCol="0">
            <a:spAutoFit/>
          </a:bodyPr>
          <a:lstStyle/>
          <a:p>
            <a:r>
              <a:rPr lang="en-US" sz="3200" dirty="0"/>
              <a:t>When did humans first domesticate animals?</a:t>
            </a:r>
          </a:p>
        </p:txBody>
      </p:sp>
      <p:sp>
        <p:nvSpPr>
          <p:cNvPr id="6" name="Oval 5">
            <a:extLst>
              <a:ext uri="{FF2B5EF4-FFF2-40B4-BE49-F238E27FC236}">
                <a16:creationId xmlns:a16="http://schemas.microsoft.com/office/drawing/2014/main" id="{BDA25EA5-0800-E887-97E9-5F4A8AE6FCB0}"/>
              </a:ext>
            </a:extLst>
          </p:cNvPr>
          <p:cNvSpPr/>
          <p:nvPr/>
        </p:nvSpPr>
        <p:spPr>
          <a:xfrm>
            <a:off x="998245" y="1790205"/>
            <a:ext cx="1507447" cy="16387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FFB6675-2B53-C1DA-B27C-D3C0D4FEE9A9}"/>
              </a:ext>
            </a:extLst>
          </p:cNvPr>
          <p:cNvSpPr/>
          <p:nvPr/>
        </p:nvSpPr>
        <p:spPr>
          <a:xfrm>
            <a:off x="4558861" y="1790205"/>
            <a:ext cx="1507447" cy="16387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28B503-0B4F-ADBE-450A-71A6D7CCB98A}"/>
              </a:ext>
            </a:extLst>
          </p:cNvPr>
          <p:cNvSpPr/>
          <p:nvPr/>
        </p:nvSpPr>
        <p:spPr>
          <a:xfrm>
            <a:off x="5924526" y="1790204"/>
            <a:ext cx="1507447" cy="16387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B9FF92E-7F2E-868B-8ADB-1DA8C0FBA057}"/>
              </a:ext>
            </a:extLst>
          </p:cNvPr>
          <p:cNvSpPr/>
          <p:nvPr/>
        </p:nvSpPr>
        <p:spPr>
          <a:xfrm>
            <a:off x="7598947" y="3513976"/>
            <a:ext cx="1507447" cy="16387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FFAA031-99C4-165D-450A-0D6BB2A62485}"/>
              </a:ext>
            </a:extLst>
          </p:cNvPr>
          <p:cNvSpPr/>
          <p:nvPr/>
        </p:nvSpPr>
        <p:spPr>
          <a:xfrm>
            <a:off x="10074570" y="1790203"/>
            <a:ext cx="1507447" cy="16387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C14E4E-434F-A0DB-2849-ECE1E915C35C}"/>
              </a:ext>
            </a:extLst>
          </p:cNvPr>
          <p:cNvSpPr/>
          <p:nvPr/>
        </p:nvSpPr>
        <p:spPr>
          <a:xfrm>
            <a:off x="3549461" y="1790204"/>
            <a:ext cx="1507447" cy="16387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62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97296B-5E41-34AB-DFB5-0CCDE3EF5B00}"/>
              </a:ext>
            </a:extLst>
          </p:cNvPr>
          <p:cNvPicPr>
            <a:picLocks noChangeAspect="1"/>
          </p:cNvPicPr>
          <p:nvPr/>
        </p:nvPicPr>
        <p:blipFill>
          <a:blip r:embed="rId3"/>
          <a:stretch>
            <a:fillRect/>
          </a:stretch>
        </p:blipFill>
        <p:spPr>
          <a:xfrm>
            <a:off x="979339" y="2320476"/>
            <a:ext cx="10233321" cy="3558178"/>
          </a:xfrm>
          <a:prstGeom prst="rect">
            <a:avLst/>
          </a:prstGeom>
        </p:spPr>
      </p:pic>
      <p:sp>
        <p:nvSpPr>
          <p:cNvPr id="5" name="TextBox 4">
            <a:extLst>
              <a:ext uri="{FF2B5EF4-FFF2-40B4-BE49-F238E27FC236}">
                <a16:creationId xmlns:a16="http://schemas.microsoft.com/office/drawing/2014/main" id="{D5A4F136-974F-D77C-E873-66855742DCA2}"/>
              </a:ext>
            </a:extLst>
          </p:cNvPr>
          <p:cNvSpPr txBox="1"/>
          <p:nvPr/>
        </p:nvSpPr>
        <p:spPr>
          <a:xfrm>
            <a:off x="2727728" y="463296"/>
            <a:ext cx="6410345" cy="584775"/>
          </a:xfrm>
          <a:prstGeom prst="rect">
            <a:avLst/>
          </a:prstGeom>
          <a:noFill/>
        </p:spPr>
        <p:txBody>
          <a:bodyPr wrap="none" rtlCol="0">
            <a:spAutoFit/>
          </a:bodyPr>
          <a:lstStyle/>
          <a:p>
            <a:r>
              <a:rPr lang="en-US" sz="3200" dirty="0"/>
              <a:t>When did humans first start farming?</a:t>
            </a:r>
          </a:p>
        </p:txBody>
      </p:sp>
      <p:pic>
        <p:nvPicPr>
          <p:cNvPr id="6" name="Picture 2" descr="Resultado de imagen de domestication">
            <a:extLst>
              <a:ext uri="{FF2B5EF4-FFF2-40B4-BE49-F238E27FC236}">
                <a16:creationId xmlns:a16="http://schemas.microsoft.com/office/drawing/2014/main" id="{9773FC1B-CB51-E6E0-31F9-35E089B3AE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0829" y="1080058"/>
            <a:ext cx="4623238" cy="2348942"/>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FE983C2-4FED-5FAB-CDE8-29B66B4C5FA4}"/>
              </a:ext>
            </a:extLst>
          </p:cNvPr>
          <p:cNvSpPr txBox="1"/>
          <p:nvPr/>
        </p:nvSpPr>
        <p:spPr>
          <a:xfrm>
            <a:off x="5887516" y="1391886"/>
            <a:ext cx="4781694" cy="584775"/>
          </a:xfrm>
          <a:prstGeom prst="rect">
            <a:avLst/>
          </a:prstGeom>
          <a:noFill/>
        </p:spPr>
        <p:txBody>
          <a:bodyPr wrap="none" rtlCol="0">
            <a:spAutoFit/>
          </a:bodyPr>
          <a:lstStyle/>
          <a:p>
            <a:r>
              <a:rPr lang="en-US" sz="3200" dirty="0"/>
              <a:t>Less than 10,000 years ago!</a:t>
            </a:r>
          </a:p>
        </p:txBody>
      </p:sp>
      <p:sp>
        <p:nvSpPr>
          <p:cNvPr id="8" name="Oval 7">
            <a:extLst>
              <a:ext uri="{FF2B5EF4-FFF2-40B4-BE49-F238E27FC236}">
                <a16:creationId xmlns:a16="http://schemas.microsoft.com/office/drawing/2014/main" id="{B1DFF6EE-A598-B14E-1504-42AF9D30DAEA}"/>
              </a:ext>
            </a:extLst>
          </p:cNvPr>
          <p:cNvSpPr/>
          <p:nvPr/>
        </p:nvSpPr>
        <p:spPr>
          <a:xfrm flipV="1">
            <a:off x="5659339" y="2637927"/>
            <a:ext cx="2739593" cy="107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6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B4CC1D-47EE-1325-1807-6856F0E0A5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041" y="1085219"/>
            <a:ext cx="7772400" cy="5309390"/>
          </a:xfrm>
          <a:prstGeom prst="rect">
            <a:avLst/>
          </a:prstGeom>
        </p:spPr>
      </p:pic>
      <p:sp>
        <p:nvSpPr>
          <p:cNvPr id="5" name="TextBox 4">
            <a:extLst>
              <a:ext uri="{FF2B5EF4-FFF2-40B4-BE49-F238E27FC236}">
                <a16:creationId xmlns:a16="http://schemas.microsoft.com/office/drawing/2014/main" id="{E67B7F33-440D-7AF1-438D-0B323572738A}"/>
              </a:ext>
            </a:extLst>
          </p:cNvPr>
          <p:cNvSpPr txBox="1"/>
          <p:nvPr/>
        </p:nvSpPr>
        <p:spPr>
          <a:xfrm>
            <a:off x="1825990" y="282222"/>
            <a:ext cx="8728159" cy="584775"/>
          </a:xfrm>
          <a:prstGeom prst="rect">
            <a:avLst/>
          </a:prstGeom>
          <a:noFill/>
        </p:spPr>
        <p:txBody>
          <a:bodyPr wrap="none" rtlCol="0">
            <a:spAutoFit/>
          </a:bodyPr>
          <a:lstStyle/>
          <a:p>
            <a:r>
              <a:rPr lang="en-US" sz="3200" dirty="0"/>
              <a:t>Wild plant cultivation preceded crop domestication</a:t>
            </a:r>
          </a:p>
        </p:txBody>
      </p:sp>
      <p:sp>
        <p:nvSpPr>
          <p:cNvPr id="7" name="TextBox 6">
            <a:extLst>
              <a:ext uri="{FF2B5EF4-FFF2-40B4-BE49-F238E27FC236}">
                <a16:creationId xmlns:a16="http://schemas.microsoft.com/office/drawing/2014/main" id="{1FFFD035-232B-9865-29EF-4617978D0675}"/>
              </a:ext>
            </a:extLst>
          </p:cNvPr>
          <p:cNvSpPr txBox="1"/>
          <p:nvPr/>
        </p:nvSpPr>
        <p:spPr>
          <a:xfrm>
            <a:off x="8322920" y="468902"/>
            <a:ext cx="3653481" cy="5940088"/>
          </a:xfrm>
          <a:prstGeom prst="rect">
            <a:avLst/>
          </a:prstGeom>
          <a:noFill/>
        </p:spPr>
        <p:txBody>
          <a:bodyPr wrap="square">
            <a:spAutoFit/>
          </a:bodyPr>
          <a:lstStyle/>
          <a:p>
            <a:pPr algn="l"/>
            <a:br>
              <a:rPr lang="en-US" sz="2000" b="0" i="0" dirty="0">
                <a:solidFill>
                  <a:srgbClr val="202124"/>
                </a:solidFill>
                <a:effectLst/>
                <a:latin typeface="Arial" panose="020B0604020202020204" pitchFamily="34" charset="0"/>
                <a:cs typeface="Arial" panose="020B0604020202020204" pitchFamily="34" charset="0"/>
              </a:rPr>
            </a:br>
            <a:endParaRPr lang="en-US" sz="2000" b="0" i="0" dirty="0">
              <a:solidFill>
                <a:srgbClr val="202124"/>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2000" b="1" i="0" dirty="0">
                <a:solidFill>
                  <a:srgbClr val="202124"/>
                </a:solidFill>
                <a:effectLst/>
                <a:latin typeface="Arial" panose="020B0604020202020204" pitchFamily="34" charset="0"/>
                <a:cs typeface="Arial" panose="020B0604020202020204" pitchFamily="34" charset="0"/>
              </a:rPr>
              <a:t>Cultivation</a:t>
            </a:r>
            <a:r>
              <a:rPr lang="en-US" sz="2000" i="0" dirty="0">
                <a:solidFill>
                  <a:srgbClr val="202124"/>
                </a:solidFill>
                <a:effectLst/>
                <a:latin typeface="Arial" panose="020B0604020202020204" pitchFamily="34" charset="0"/>
                <a:cs typeface="Arial" panose="020B0604020202020204" pitchFamily="34" charset="0"/>
              </a:rPr>
              <a:t> refers to intentional planting, caring for and harvesting of plants (wild or domesticated).</a:t>
            </a:r>
          </a:p>
          <a:p>
            <a:pPr marL="285750" indent="-285750" algn="l">
              <a:buFont typeface="Arial" panose="020B0604020202020204" pitchFamily="34" charset="0"/>
              <a:buChar char="•"/>
            </a:pPr>
            <a:r>
              <a:rPr lang="en-US" sz="2000" b="1" i="0" dirty="0">
                <a:solidFill>
                  <a:srgbClr val="202124"/>
                </a:solidFill>
                <a:effectLst/>
                <a:latin typeface="Arial" panose="020B0604020202020204" pitchFamily="34" charset="0"/>
                <a:cs typeface="Arial" panose="020B0604020202020204" pitchFamily="34" charset="0"/>
              </a:rPr>
              <a:t>Domestication</a:t>
            </a:r>
            <a:r>
              <a:rPr lang="en-US" sz="2000" b="0" i="0" dirty="0">
                <a:solidFill>
                  <a:srgbClr val="202124"/>
                </a:solidFill>
                <a:effectLst/>
                <a:latin typeface="Arial" panose="020B0604020202020204" pitchFamily="34" charset="0"/>
                <a:cs typeface="Arial" panose="020B0604020202020204" pitchFamily="34" charset="0"/>
              </a:rPr>
              <a:t> refers to gradual changes in a plant species achieved through many generations of  artificial selection for desired characteristics (e.g., for bigger, tastier fruit) </a:t>
            </a:r>
          </a:p>
          <a:p>
            <a:pPr marL="285750" indent="-285750" algn="l">
              <a:buFont typeface="Arial" panose="020B0604020202020204" pitchFamily="34" charset="0"/>
              <a:buChar char="•"/>
            </a:pPr>
            <a:r>
              <a:rPr lang="en-US" sz="2000" dirty="0">
                <a:solidFill>
                  <a:srgbClr val="202124"/>
                </a:solidFill>
                <a:latin typeface="Arial" panose="020B0604020202020204" pitchFamily="34" charset="0"/>
                <a:cs typeface="Arial" panose="020B0604020202020204" pitchFamily="34" charset="0"/>
              </a:rPr>
              <a:t>Domesticated plants are typically </a:t>
            </a:r>
            <a:r>
              <a:rPr lang="en-US" sz="2000" b="1" dirty="0">
                <a:solidFill>
                  <a:srgbClr val="202124"/>
                </a:solidFill>
                <a:latin typeface="Arial" panose="020B0604020202020204" pitchFamily="34" charset="0"/>
                <a:cs typeface="Arial" panose="020B0604020202020204" pitchFamily="34" charset="0"/>
              </a:rPr>
              <a:t>visually distinct </a:t>
            </a:r>
            <a:r>
              <a:rPr lang="en-US" sz="2000" dirty="0">
                <a:solidFill>
                  <a:srgbClr val="202124"/>
                </a:solidFill>
                <a:latin typeface="Arial" panose="020B0604020202020204" pitchFamily="34" charset="0"/>
                <a:cs typeface="Arial" panose="020B0604020202020204" pitchFamily="34" charset="0"/>
              </a:rPr>
              <a:t>from their wild-type predecessors and usually </a:t>
            </a:r>
            <a:r>
              <a:rPr lang="en-US" sz="2000" b="1" dirty="0">
                <a:solidFill>
                  <a:srgbClr val="202124"/>
                </a:solidFill>
                <a:latin typeface="Arial" panose="020B0604020202020204" pitchFamily="34" charset="0"/>
                <a:cs typeface="Arial" panose="020B0604020202020204" pitchFamily="34" charset="0"/>
              </a:rPr>
              <a:t>ill-adapted</a:t>
            </a:r>
            <a:r>
              <a:rPr lang="en-US" sz="2000" dirty="0">
                <a:solidFill>
                  <a:srgbClr val="202124"/>
                </a:solidFill>
                <a:latin typeface="Arial" panose="020B0604020202020204" pitchFamily="34" charset="0"/>
                <a:cs typeface="Arial" panose="020B0604020202020204" pitchFamily="34" charset="0"/>
              </a:rPr>
              <a:t> to growing in the wild</a:t>
            </a:r>
            <a:endParaRPr lang="en-US" sz="2000" b="0" i="0" dirty="0">
              <a:solidFill>
                <a:srgbClr val="20212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849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2E88D3-C2A9-C627-ED7F-BCF0894B9859}"/>
              </a:ext>
            </a:extLst>
          </p:cNvPr>
          <p:cNvPicPr>
            <a:picLocks noChangeAspect="1"/>
          </p:cNvPicPr>
          <p:nvPr/>
        </p:nvPicPr>
        <p:blipFill>
          <a:blip r:embed="rId3"/>
          <a:stretch>
            <a:fillRect/>
          </a:stretch>
        </p:blipFill>
        <p:spPr>
          <a:xfrm>
            <a:off x="670560" y="1307212"/>
            <a:ext cx="8461248" cy="4759452"/>
          </a:xfrm>
          <a:prstGeom prst="rect">
            <a:avLst/>
          </a:prstGeom>
          <a:ln>
            <a:solidFill>
              <a:schemeClr val="tx1"/>
            </a:solidFill>
          </a:ln>
        </p:spPr>
      </p:pic>
      <p:pic>
        <p:nvPicPr>
          <p:cNvPr id="6" name="Picture 5">
            <a:extLst>
              <a:ext uri="{FF2B5EF4-FFF2-40B4-BE49-F238E27FC236}">
                <a16:creationId xmlns:a16="http://schemas.microsoft.com/office/drawing/2014/main" id="{8A3234DF-FD92-E248-C82C-A57DBB08DC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58190" y="1447565"/>
            <a:ext cx="2431474" cy="4478745"/>
          </a:xfrm>
          <a:prstGeom prst="rect">
            <a:avLst/>
          </a:prstGeom>
        </p:spPr>
      </p:pic>
      <p:sp>
        <p:nvSpPr>
          <p:cNvPr id="7" name="TextBox 6">
            <a:extLst>
              <a:ext uri="{FF2B5EF4-FFF2-40B4-BE49-F238E27FC236}">
                <a16:creationId xmlns:a16="http://schemas.microsoft.com/office/drawing/2014/main" id="{6B640CF8-B13C-C239-5EC7-7CB00CF57692}"/>
              </a:ext>
            </a:extLst>
          </p:cNvPr>
          <p:cNvSpPr txBox="1"/>
          <p:nvPr/>
        </p:nvSpPr>
        <p:spPr>
          <a:xfrm>
            <a:off x="670560" y="346915"/>
            <a:ext cx="10972556" cy="584775"/>
          </a:xfrm>
          <a:prstGeom prst="rect">
            <a:avLst/>
          </a:prstGeom>
          <a:noFill/>
        </p:spPr>
        <p:txBody>
          <a:bodyPr wrap="none" rtlCol="0">
            <a:spAutoFit/>
          </a:bodyPr>
          <a:lstStyle/>
          <a:p>
            <a:r>
              <a:rPr lang="en-US" sz="3200" dirty="0"/>
              <a:t>Modern plant varieties and farming practices increase crop yield </a:t>
            </a:r>
          </a:p>
        </p:txBody>
      </p:sp>
    </p:spTree>
    <p:extLst>
      <p:ext uri="{BB962C8B-B14F-4D97-AF65-F5344CB8AC3E}">
        <p14:creationId xmlns:p14="http://schemas.microsoft.com/office/powerpoint/2010/main" val="2433836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loud 24">
            <a:extLst>
              <a:ext uri="{FF2B5EF4-FFF2-40B4-BE49-F238E27FC236}">
                <a16:creationId xmlns:a16="http://schemas.microsoft.com/office/drawing/2014/main" id="{E6072084-70F4-FC6D-5110-E9B003246BCF}"/>
              </a:ext>
            </a:extLst>
          </p:cNvPr>
          <p:cNvSpPr/>
          <p:nvPr/>
        </p:nvSpPr>
        <p:spPr>
          <a:xfrm>
            <a:off x="8313415" y="1210674"/>
            <a:ext cx="2864966" cy="1274379"/>
          </a:xfrm>
          <a:prstGeom prst="cloud">
            <a:avLst/>
          </a:prstGeom>
          <a:solidFill>
            <a:srgbClr val="92D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Grafting</a:t>
            </a:r>
          </a:p>
        </p:txBody>
      </p:sp>
      <p:sp>
        <p:nvSpPr>
          <p:cNvPr id="4" name="TextBox 3">
            <a:extLst>
              <a:ext uri="{FF2B5EF4-FFF2-40B4-BE49-F238E27FC236}">
                <a16:creationId xmlns:a16="http://schemas.microsoft.com/office/drawing/2014/main" id="{D3D3558D-C892-DD95-F8AD-F955BD8D1CE5}"/>
              </a:ext>
            </a:extLst>
          </p:cNvPr>
          <p:cNvSpPr txBox="1"/>
          <p:nvPr/>
        </p:nvSpPr>
        <p:spPr>
          <a:xfrm>
            <a:off x="2158319" y="467781"/>
            <a:ext cx="7870937" cy="584775"/>
          </a:xfrm>
          <a:prstGeom prst="rect">
            <a:avLst/>
          </a:prstGeom>
          <a:noFill/>
        </p:spPr>
        <p:txBody>
          <a:bodyPr wrap="none" rtlCol="0">
            <a:spAutoFit/>
          </a:bodyPr>
          <a:lstStyle/>
          <a:p>
            <a:r>
              <a:rPr lang="en-US" sz="3200" dirty="0"/>
              <a:t>What innovations brought about higher yield?</a:t>
            </a:r>
          </a:p>
        </p:txBody>
      </p:sp>
      <p:sp>
        <p:nvSpPr>
          <p:cNvPr id="5" name="Cloud 4">
            <a:extLst>
              <a:ext uri="{FF2B5EF4-FFF2-40B4-BE49-F238E27FC236}">
                <a16:creationId xmlns:a16="http://schemas.microsoft.com/office/drawing/2014/main" id="{90E40EE2-35D2-9BC9-3551-75D01773104E}"/>
              </a:ext>
            </a:extLst>
          </p:cNvPr>
          <p:cNvSpPr/>
          <p:nvPr/>
        </p:nvSpPr>
        <p:spPr>
          <a:xfrm>
            <a:off x="5706691" y="1223507"/>
            <a:ext cx="2192425" cy="1274379"/>
          </a:xfrm>
          <a:prstGeom prst="cloud">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GMO</a:t>
            </a:r>
          </a:p>
        </p:txBody>
      </p:sp>
      <p:sp>
        <p:nvSpPr>
          <p:cNvPr id="6" name="Cloud 5">
            <a:extLst>
              <a:ext uri="{FF2B5EF4-FFF2-40B4-BE49-F238E27FC236}">
                <a16:creationId xmlns:a16="http://schemas.microsoft.com/office/drawing/2014/main" id="{4E98EEAA-FA40-8249-9D34-49FE5C792722}"/>
              </a:ext>
            </a:extLst>
          </p:cNvPr>
          <p:cNvSpPr/>
          <p:nvPr/>
        </p:nvSpPr>
        <p:spPr>
          <a:xfrm>
            <a:off x="4085538" y="4477434"/>
            <a:ext cx="2969576" cy="2061774"/>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Higher density of planting</a:t>
            </a:r>
          </a:p>
        </p:txBody>
      </p:sp>
      <p:sp>
        <p:nvSpPr>
          <p:cNvPr id="7" name="Cloud 6">
            <a:extLst>
              <a:ext uri="{FF2B5EF4-FFF2-40B4-BE49-F238E27FC236}">
                <a16:creationId xmlns:a16="http://schemas.microsoft.com/office/drawing/2014/main" id="{3BAEA8ED-60FB-3DFA-59F2-5E853002E5E1}"/>
              </a:ext>
            </a:extLst>
          </p:cNvPr>
          <p:cNvSpPr/>
          <p:nvPr/>
        </p:nvSpPr>
        <p:spPr>
          <a:xfrm>
            <a:off x="445983" y="3565626"/>
            <a:ext cx="3431377" cy="1274379"/>
          </a:xfrm>
          <a:prstGeom prst="clou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Synthetic fertilizers</a:t>
            </a:r>
          </a:p>
        </p:txBody>
      </p:sp>
      <p:sp>
        <p:nvSpPr>
          <p:cNvPr id="9" name="Cloud 8">
            <a:extLst>
              <a:ext uri="{FF2B5EF4-FFF2-40B4-BE49-F238E27FC236}">
                <a16:creationId xmlns:a16="http://schemas.microsoft.com/office/drawing/2014/main" id="{69FDB469-47E1-AE23-AE16-3DF56FA619AF}"/>
              </a:ext>
            </a:extLst>
          </p:cNvPr>
          <p:cNvSpPr/>
          <p:nvPr/>
        </p:nvSpPr>
        <p:spPr>
          <a:xfrm>
            <a:off x="4494651" y="3004275"/>
            <a:ext cx="2811775" cy="1274379"/>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Hybrids</a:t>
            </a:r>
          </a:p>
        </p:txBody>
      </p:sp>
      <p:sp>
        <p:nvSpPr>
          <p:cNvPr id="10" name="Cloud 9">
            <a:extLst>
              <a:ext uri="{FF2B5EF4-FFF2-40B4-BE49-F238E27FC236}">
                <a16:creationId xmlns:a16="http://schemas.microsoft.com/office/drawing/2014/main" id="{CAECB075-2189-44CA-F48B-F1F772B779F2}"/>
              </a:ext>
            </a:extLst>
          </p:cNvPr>
          <p:cNvSpPr/>
          <p:nvPr/>
        </p:nvSpPr>
        <p:spPr>
          <a:xfrm>
            <a:off x="445982" y="1565830"/>
            <a:ext cx="3431377" cy="1502381"/>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Herbicides &amp; pesticides</a:t>
            </a:r>
          </a:p>
        </p:txBody>
      </p:sp>
      <p:sp>
        <p:nvSpPr>
          <p:cNvPr id="12" name="Cloud 11">
            <a:extLst>
              <a:ext uri="{FF2B5EF4-FFF2-40B4-BE49-F238E27FC236}">
                <a16:creationId xmlns:a16="http://schemas.microsoft.com/office/drawing/2014/main" id="{1ADEC080-8D64-FDAC-3BB4-E38BAF74B34E}"/>
              </a:ext>
            </a:extLst>
          </p:cNvPr>
          <p:cNvSpPr/>
          <p:nvPr/>
        </p:nvSpPr>
        <p:spPr>
          <a:xfrm>
            <a:off x="1281304" y="5288809"/>
            <a:ext cx="2596055" cy="1274379"/>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New cultivars</a:t>
            </a:r>
          </a:p>
        </p:txBody>
      </p:sp>
      <p:sp>
        <p:nvSpPr>
          <p:cNvPr id="13" name="Cloud 12">
            <a:extLst>
              <a:ext uri="{FF2B5EF4-FFF2-40B4-BE49-F238E27FC236}">
                <a16:creationId xmlns:a16="http://schemas.microsoft.com/office/drawing/2014/main" id="{8BFD5010-3969-20D0-4C16-E6AA4DF2F246}"/>
              </a:ext>
            </a:extLst>
          </p:cNvPr>
          <p:cNvSpPr/>
          <p:nvPr/>
        </p:nvSpPr>
        <p:spPr>
          <a:xfrm>
            <a:off x="7819409" y="3019948"/>
            <a:ext cx="4200840" cy="1483860"/>
          </a:xfrm>
          <a:prstGeom prst="clou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Mechanization&amp; automation</a:t>
            </a:r>
          </a:p>
        </p:txBody>
      </p:sp>
      <p:sp>
        <p:nvSpPr>
          <p:cNvPr id="14" name="Cloud 13">
            <a:extLst>
              <a:ext uri="{FF2B5EF4-FFF2-40B4-BE49-F238E27FC236}">
                <a16:creationId xmlns:a16="http://schemas.microsoft.com/office/drawing/2014/main" id="{264048B6-8BFA-169E-FB24-31045D9807AD}"/>
              </a:ext>
            </a:extLst>
          </p:cNvPr>
          <p:cNvSpPr/>
          <p:nvPr/>
        </p:nvSpPr>
        <p:spPr>
          <a:xfrm>
            <a:off x="8098032" y="4825243"/>
            <a:ext cx="3936042" cy="170866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Better management practices</a:t>
            </a:r>
          </a:p>
        </p:txBody>
      </p:sp>
      <p:pic>
        <p:nvPicPr>
          <p:cNvPr id="15" name="Picture 14">
            <a:extLst>
              <a:ext uri="{FF2B5EF4-FFF2-40B4-BE49-F238E27FC236}">
                <a16:creationId xmlns:a16="http://schemas.microsoft.com/office/drawing/2014/main" id="{4CE1A82A-0B78-2D1A-00B7-99068E4851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86"/>
          <a:stretch/>
        </p:blipFill>
        <p:spPr>
          <a:xfrm>
            <a:off x="3039430" y="3131335"/>
            <a:ext cx="1054540" cy="1708670"/>
          </a:xfrm>
          <a:prstGeom prst="rect">
            <a:avLst/>
          </a:prstGeom>
        </p:spPr>
      </p:pic>
      <p:pic>
        <p:nvPicPr>
          <p:cNvPr id="16" name="Picture 15">
            <a:extLst>
              <a:ext uri="{FF2B5EF4-FFF2-40B4-BE49-F238E27FC236}">
                <a16:creationId xmlns:a16="http://schemas.microsoft.com/office/drawing/2014/main" id="{C3158B31-69E3-52DB-5C66-421C7B4E2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392" y="802872"/>
            <a:ext cx="1513911" cy="1037029"/>
          </a:xfrm>
          <a:prstGeom prst="rect">
            <a:avLst/>
          </a:prstGeom>
        </p:spPr>
      </p:pic>
      <p:pic>
        <p:nvPicPr>
          <p:cNvPr id="18" name="Picture 17">
            <a:extLst>
              <a:ext uri="{FF2B5EF4-FFF2-40B4-BE49-F238E27FC236}">
                <a16:creationId xmlns:a16="http://schemas.microsoft.com/office/drawing/2014/main" id="{0BB10465-31B3-1685-AA90-CA46BEA790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821" y="4840005"/>
            <a:ext cx="1613819" cy="1075879"/>
          </a:xfrm>
          <a:prstGeom prst="rect">
            <a:avLst/>
          </a:prstGeom>
        </p:spPr>
      </p:pic>
      <p:pic>
        <p:nvPicPr>
          <p:cNvPr id="19" name="Picture 18">
            <a:extLst>
              <a:ext uri="{FF2B5EF4-FFF2-40B4-BE49-F238E27FC236}">
                <a16:creationId xmlns:a16="http://schemas.microsoft.com/office/drawing/2014/main" id="{383A06CD-2742-0DA9-3FEB-005094F10710}"/>
              </a:ext>
            </a:extLst>
          </p:cNvPr>
          <p:cNvPicPr>
            <a:picLocks noChangeAspect="1"/>
          </p:cNvPicPr>
          <p:nvPr/>
        </p:nvPicPr>
        <p:blipFill>
          <a:blip r:embed="rId5"/>
          <a:stretch>
            <a:fillRect/>
          </a:stretch>
        </p:blipFill>
        <p:spPr>
          <a:xfrm>
            <a:off x="6515364" y="2714362"/>
            <a:ext cx="1079500" cy="1320800"/>
          </a:xfrm>
          <a:prstGeom prst="rect">
            <a:avLst/>
          </a:prstGeom>
        </p:spPr>
      </p:pic>
      <p:pic>
        <p:nvPicPr>
          <p:cNvPr id="20" name="Picture 19">
            <a:extLst>
              <a:ext uri="{FF2B5EF4-FFF2-40B4-BE49-F238E27FC236}">
                <a16:creationId xmlns:a16="http://schemas.microsoft.com/office/drawing/2014/main" id="{B1FFD125-F680-4370-2FDC-A4376C1D44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2723" y="4937867"/>
            <a:ext cx="1501854" cy="1125389"/>
          </a:xfrm>
          <a:prstGeom prst="rect">
            <a:avLst/>
          </a:prstGeom>
        </p:spPr>
      </p:pic>
      <p:pic>
        <p:nvPicPr>
          <p:cNvPr id="21" name="Picture 20">
            <a:extLst>
              <a:ext uri="{FF2B5EF4-FFF2-40B4-BE49-F238E27FC236}">
                <a16:creationId xmlns:a16="http://schemas.microsoft.com/office/drawing/2014/main" id="{F174CE63-BBAC-24A7-E635-FF8A2A9342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5898" y="2294183"/>
            <a:ext cx="1844517" cy="1037541"/>
          </a:xfrm>
          <a:prstGeom prst="rect">
            <a:avLst/>
          </a:prstGeom>
        </p:spPr>
      </p:pic>
      <p:pic>
        <p:nvPicPr>
          <p:cNvPr id="22" name="Picture 21">
            <a:extLst>
              <a:ext uri="{FF2B5EF4-FFF2-40B4-BE49-F238E27FC236}">
                <a16:creationId xmlns:a16="http://schemas.microsoft.com/office/drawing/2014/main" id="{DB8B927E-5522-9656-DBCB-1A9AD07F236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00038" y="1283440"/>
            <a:ext cx="1793749" cy="1274379"/>
          </a:xfrm>
          <a:prstGeom prst="rect">
            <a:avLst/>
          </a:prstGeom>
        </p:spPr>
      </p:pic>
      <p:pic>
        <p:nvPicPr>
          <p:cNvPr id="23" name="Picture 22">
            <a:extLst>
              <a:ext uri="{FF2B5EF4-FFF2-40B4-BE49-F238E27FC236}">
                <a16:creationId xmlns:a16="http://schemas.microsoft.com/office/drawing/2014/main" id="{24D04433-3072-1720-F113-CA611F0DB7B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538917" y="4009539"/>
            <a:ext cx="1344936" cy="1483860"/>
          </a:xfrm>
          <a:prstGeom prst="rect">
            <a:avLst/>
          </a:prstGeom>
        </p:spPr>
      </p:pic>
      <p:pic>
        <p:nvPicPr>
          <p:cNvPr id="26" name="Picture 25">
            <a:extLst>
              <a:ext uri="{FF2B5EF4-FFF2-40B4-BE49-F238E27FC236}">
                <a16:creationId xmlns:a16="http://schemas.microsoft.com/office/drawing/2014/main" id="{AFD020A7-7DAE-2A5A-18E6-93C802790D2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82182" y="282086"/>
            <a:ext cx="1080896" cy="1619629"/>
          </a:xfrm>
          <a:prstGeom prst="rect">
            <a:avLst/>
          </a:prstGeom>
        </p:spPr>
      </p:pic>
    </p:spTree>
    <p:extLst>
      <p:ext uri="{BB962C8B-B14F-4D97-AF65-F5344CB8AC3E}">
        <p14:creationId xmlns:p14="http://schemas.microsoft.com/office/powerpoint/2010/main" val="24461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animBg="1"/>
      <p:bldP spid="6" grpId="0" animBg="1"/>
      <p:bldP spid="7" grpId="0" animBg="1"/>
      <p:bldP spid="9" grpId="0" animBg="1"/>
      <p:bldP spid="10"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C2612B-9ADB-2929-A4B1-973C97C29C6E}"/>
              </a:ext>
            </a:extLst>
          </p:cNvPr>
          <p:cNvSpPr txBox="1"/>
          <p:nvPr/>
        </p:nvSpPr>
        <p:spPr>
          <a:xfrm>
            <a:off x="838201" y="345810"/>
            <a:ext cx="51205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mj-lt"/>
                <a:ea typeface="+mj-ea"/>
                <a:cs typeface="+mj-cs"/>
              </a:rPr>
              <a:t>Plant grafting</a:t>
            </a:r>
          </a:p>
        </p:txBody>
      </p:sp>
      <p:sp>
        <p:nvSpPr>
          <p:cNvPr id="9" name="TextBox 8">
            <a:extLst>
              <a:ext uri="{FF2B5EF4-FFF2-40B4-BE49-F238E27FC236}">
                <a16:creationId xmlns:a16="http://schemas.microsoft.com/office/drawing/2014/main" id="{3771AE37-52D3-51AE-7408-41D15574F510}"/>
              </a:ext>
            </a:extLst>
          </p:cNvPr>
          <p:cNvSpPr txBox="1"/>
          <p:nvPr/>
        </p:nvSpPr>
        <p:spPr>
          <a:xfrm>
            <a:off x="838200" y="1825625"/>
            <a:ext cx="5120561" cy="4351338"/>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400" b="1" dirty="0"/>
              <a:t>Grafting</a:t>
            </a:r>
            <a:r>
              <a:rPr lang="en-US" sz="2400" dirty="0"/>
              <a:t> is the process of joining parts of two plants together</a:t>
            </a:r>
          </a:p>
          <a:p>
            <a:pPr marL="285750" indent="-228600">
              <a:lnSpc>
                <a:spcPct val="90000"/>
              </a:lnSpc>
              <a:spcAft>
                <a:spcPts val="600"/>
              </a:spcAft>
              <a:buFont typeface="Arial" panose="020B0604020202020204" pitchFamily="34" charset="0"/>
              <a:buChar char="•"/>
            </a:pPr>
            <a:endParaRPr lang="en-US" sz="1000" dirty="0"/>
          </a:p>
          <a:p>
            <a:pPr marL="285750" indent="-228600">
              <a:lnSpc>
                <a:spcPct val="90000"/>
              </a:lnSpc>
              <a:spcAft>
                <a:spcPts val="600"/>
              </a:spcAft>
              <a:buFont typeface="Arial" panose="020B0604020202020204" pitchFamily="34" charset="0"/>
              <a:buChar char="•"/>
            </a:pPr>
            <a:r>
              <a:rPr lang="en-US" sz="2400" dirty="0"/>
              <a:t>Grafting is used as a method of plant propagation, to enable cross-pollination, to control plant stature, to confer disease and stress resistance, enhance plant vigor, and for esthetic reasons</a:t>
            </a:r>
          </a:p>
          <a:p>
            <a:pPr marL="285750" indent="-228600">
              <a:lnSpc>
                <a:spcPct val="90000"/>
              </a:lnSpc>
              <a:spcAft>
                <a:spcPts val="600"/>
              </a:spcAft>
              <a:buFont typeface="Arial" panose="020B0604020202020204" pitchFamily="34" charset="0"/>
              <a:buChar char="•"/>
            </a:pPr>
            <a:endParaRPr lang="en-US" sz="1000" dirty="0"/>
          </a:p>
          <a:p>
            <a:pPr marL="285750" indent="-228600">
              <a:lnSpc>
                <a:spcPct val="90000"/>
              </a:lnSpc>
              <a:spcAft>
                <a:spcPts val="600"/>
              </a:spcAft>
              <a:buFont typeface="Arial" panose="020B0604020202020204" pitchFamily="34" charset="0"/>
              <a:buChar char="•"/>
            </a:pPr>
            <a:r>
              <a:rPr lang="en-US" sz="2400" dirty="0"/>
              <a:t>Grafting is most common in fruit and ornamental trees, tomatoes, eggplants, peppers, cucumbers, melons and squashes</a:t>
            </a:r>
          </a:p>
          <a:p>
            <a:pPr marL="285750"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endParaRPr lang="en-US" sz="2400" dirty="0"/>
          </a:p>
        </p:txBody>
      </p:sp>
      <p:sp>
        <p:nvSpPr>
          <p:cNvPr id="17" name="Oval 1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tree with pink flowers&#10;&#10;Description automatically generated">
            <a:extLst>
              <a:ext uri="{FF2B5EF4-FFF2-40B4-BE49-F238E27FC236}">
                <a16:creationId xmlns:a16="http://schemas.microsoft.com/office/drawing/2014/main" id="{B0B36FED-13B5-9760-9C50-C45D25A5E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9" name="Arc 1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a:extLst>
              <a:ext uri="{FF2B5EF4-FFF2-40B4-BE49-F238E27FC236}">
                <a16:creationId xmlns:a16="http://schemas.microsoft.com/office/drawing/2014/main" id="{3AC3F7FD-DE10-19E5-6689-F985754311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498149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0040DAF-37C6-248E-0EA5-A366C4AFA013}"/>
              </a:ext>
            </a:extLst>
          </p:cNvPr>
          <p:cNvSpPr txBox="1"/>
          <p:nvPr/>
        </p:nvSpPr>
        <p:spPr>
          <a:xfrm>
            <a:off x="4581337" y="295090"/>
            <a:ext cx="3029326" cy="683839"/>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4800" kern="1200" dirty="0">
                <a:latin typeface="+mj-lt"/>
                <a:ea typeface="+mj-ea"/>
                <a:cs typeface="+mj-cs"/>
              </a:rPr>
              <a:t>Heirlooms</a:t>
            </a:r>
          </a:p>
        </p:txBody>
      </p:sp>
      <p:sp>
        <p:nvSpPr>
          <p:cNvPr id="10" name="TextBox 9">
            <a:extLst>
              <a:ext uri="{FF2B5EF4-FFF2-40B4-BE49-F238E27FC236}">
                <a16:creationId xmlns:a16="http://schemas.microsoft.com/office/drawing/2014/main" id="{0A27935A-A65A-13CB-D15A-90661EB02F39}"/>
              </a:ext>
            </a:extLst>
          </p:cNvPr>
          <p:cNvSpPr txBox="1"/>
          <p:nvPr/>
        </p:nvSpPr>
        <p:spPr>
          <a:xfrm>
            <a:off x="3616400" y="1098353"/>
            <a:ext cx="5527599" cy="5345133"/>
          </a:xfrm>
          <a:prstGeom prst="rect">
            <a:avLst/>
          </a:prstGeom>
        </p:spPr>
        <p:txBody>
          <a:bodyPr vert="horz" lIns="91440" tIns="45720" rIns="91440" bIns="45720" rtlCol="0" anchor="t">
            <a:noAutofit/>
          </a:bodyPr>
          <a:lstStyle/>
          <a:p>
            <a:pPr marL="342900" indent="-228600">
              <a:lnSpc>
                <a:spcPct val="90000"/>
              </a:lnSpc>
              <a:spcAft>
                <a:spcPts val="600"/>
              </a:spcAft>
              <a:buFont typeface="Arial" panose="020B0604020202020204" pitchFamily="34" charset="0"/>
              <a:buChar char="•"/>
            </a:pPr>
            <a:r>
              <a:rPr lang="en-US" sz="2400" b="1" dirty="0"/>
              <a:t>Heirloom</a:t>
            </a:r>
            <a:r>
              <a:rPr lang="en-US" sz="2400" dirty="0"/>
              <a:t> is a collective term that describes traditional plant varieties passed on in families or cultures from one generation to another</a:t>
            </a:r>
          </a:p>
          <a:p>
            <a:pPr marL="342900" indent="-228600">
              <a:lnSpc>
                <a:spcPct val="90000"/>
              </a:lnSpc>
              <a:spcAft>
                <a:spcPts val="600"/>
              </a:spcAft>
              <a:buFont typeface="Arial" panose="020B0604020202020204" pitchFamily="34" charset="0"/>
              <a:buChar char="•"/>
            </a:pPr>
            <a:endParaRPr lang="en-US" sz="1000" dirty="0"/>
          </a:p>
          <a:p>
            <a:pPr marL="342900" indent="-228600">
              <a:lnSpc>
                <a:spcPct val="90000"/>
              </a:lnSpc>
              <a:spcAft>
                <a:spcPts val="600"/>
              </a:spcAft>
              <a:buFont typeface="Arial" panose="020B0604020202020204" pitchFamily="34" charset="0"/>
              <a:buChar char="•"/>
            </a:pPr>
            <a:r>
              <a:rPr lang="en-US" sz="2400" dirty="0"/>
              <a:t>It is used as an antonym to modern crop varieties used by large-scale farms</a:t>
            </a:r>
          </a:p>
          <a:p>
            <a:pPr marL="342900" indent="-228600">
              <a:lnSpc>
                <a:spcPct val="90000"/>
              </a:lnSpc>
              <a:spcAft>
                <a:spcPts val="600"/>
              </a:spcAft>
              <a:buFont typeface="Arial" panose="020B0604020202020204" pitchFamily="34" charset="0"/>
              <a:buChar char="•"/>
            </a:pPr>
            <a:endParaRPr lang="en-US" sz="1000" dirty="0"/>
          </a:p>
          <a:p>
            <a:pPr marL="342900" indent="-228600">
              <a:lnSpc>
                <a:spcPct val="90000"/>
              </a:lnSpc>
              <a:spcAft>
                <a:spcPts val="600"/>
              </a:spcAft>
              <a:buFont typeface="Arial" panose="020B0604020202020204" pitchFamily="34" charset="0"/>
              <a:buChar char="•"/>
            </a:pPr>
            <a:r>
              <a:rPr lang="en-US" sz="2400" dirty="0"/>
              <a:t>In the gardening community, the term </a:t>
            </a:r>
            <a:r>
              <a:rPr lang="en-US" sz="2400" b="1" dirty="0"/>
              <a:t>heirloom vegetable </a:t>
            </a:r>
            <a:r>
              <a:rPr lang="en-US" sz="2400" dirty="0"/>
              <a:t>is usually associated with great taste and unique looks, but also with certain attributes that make such varieties commercially inviable (due to poor disease resistance, soft and easily-to-damage fruits, poor storability, uneven fruit shape and size) </a:t>
            </a:r>
          </a:p>
        </p:txBody>
      </p:sp>
      <p:pic>
        <p:nvPicPr>
          <p:cNvPr id="11" name="Picture 10" descr="A picture containing indoor, vegetable&#10;&#10;Description automatically generated">
            <a:extLst>
              <a:ext uri="{FF2B5EF4-FFF2-40B4-BE49-F238E27FC236}">
                <a16:creationId xmlns:a16="http://schemas.microsoft.com/office/drawing/2014/main" id="{E629DD6A-DA7C-1711-B424-370F43C253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74544" y="2240062"/>
            <a:ext cx="5137183" cy="3029325"/>
          </a:xfrm>
          <a:prstGeom prst="rect">
            <a:avLst/>
          </a:prstGeom>
        </p:spPr>
      </p:pic>
      <p:pic>
        <p:nvPicPr>
          <p:cNvPr id="12" name="Picture 11" descr="A picture containing floor, indoor, wooden, pepper&#10;&#10;Description automatically generated">
            <a:extLst>
              <a:ext uri="{FF2B5EF4-FFF2-40B4-BE49-F238E27FC236}">
                <a16:creationId xmlns:a16="http://schemas.microsoft.com/office/drawing/2014/main" id="{FCD6851A-78CF-95FC-7ED4-CA114DC2F6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9102062" y="1175760"/>
            <a:ext cx="2428727" cy="2349984"/>
          </a:xfrm>
          <a:prstGeom prst="rect">
            <a:avLst/>
          </a:prstGeom>
        </p:spPr>
      </p:pic>
      <p:pic>
        <p:nvPicPr>
          <p:cNvPr id="13" name="Picture 12" descr="A picture containing food, table, floor, indoor&#10;&#10;Description automatically generated">
            <a:extLst>
              <a:ext uri="{FF2B5EF4-FFF2-40B4-BE49-F238E27FC236}">
                <a16:creationId xmlns:a16="http://schemas.microsoft.com/office/drawing/2014/main" id="{9756BA85-5A9C-BF5A-C303-3A18102DBB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1433" y="3840608"/>
            <a:ext cx="2349985" cy="2459597"/>
          </a:xfrm>
          <a:prstGeom prst="rect">
            <a:avLst/>
          </a:prstGeom>
        </p:spPr>
      </p:pic>
    </p:spTree>
    <p:extLst>
      <p:ext uri="{BB962C8B-B14F-4D97-AF65-F5344CB8AC3E}">
        <p14:creationId xmlns:p14="http://schemas.microsoft.com/office/powerpoint/2010/main" val="329883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34" name="Rectangle 3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B4F1C2-987E-9023-3E21-57DDD5A46C78}"/>
              </a:ext>
            </a:extLst>
          </p:cNvPr>
          <p:cNvSpPr txBox="1"/>
          <p:nvPr/>
        </p:nvSpPr>
        <p:spPr>
          <a:xfrm>
            <a:off x="1043631" y="873940"/>
            <a:ext cx="4928291" cy="10357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a:solidFill>
                  <a:schemeClr val="tx1"/>
                </a:solidFill>
                <a:latin typeface="+mj-lt"/>
                <a:ea typeface="+mj-ea"/>
                <a:cs typeface="+mj-cs"/>
              </a:rPr>
              <a:t>Hybrid plants</a:t>
            </a:r>
          </a:p>
        </p:txBody>
      </p:sp>
      <p:sp>
        <p:nvSpPr>
          <p:cNvPr id="5" name="TextBox 4">
            <a:extLst>
              <a:ext uri="{FF2B5EF4-FFF2-40B4-BE49-F238E27FC236}">
                <a16:creationId xmlns:a16="http://schemas.microsoft.com/office/drawing/2014/main" id="{FD183133-5533-3527-EB26-94F6EE22401A}"/>
              </a:ext>
            </a:extLst>
          </p:cNvPr>
          <p:cNvSpPr txBox="1"/>
          <p:nvPr/>
        </p:nvSpPr>
        <p:spPr>
          <a:xfrm>
            <a:off x="463691" y="2494441"/>
            <a:ext cx="6003369" cy="3855652"/>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sz="2400" b="1" dirty="0"/>
              <a:t>Hybrid</a:t>
            </a:r>
            <a:r>
              <a:rPr lang="en-US" sz="2400" dirty="0"/>
              <a:t> plants are typically produced via genetic crossing, i.e., by placing the pollen of one plant variety on the female reproductive structures (i.e., the pistil) of another plant variety</a:t>
            </a:r>
          </a:p>
          <a:p>
            <a:pPr marL="285750" indent="-228600">
              <a:lnSpc>
                <a:spcPct val="90000"/>
              </a:lnSpc>
              <a:spcAft>
                <a:spcPts val="600"/>
              </a:spcAft>
              <a:buFont typeface="Arial" panose="020B0604020202020204" pitchFamily="34" charset="0"/>
              <a:buChar char="•"/>
            </a:pPr>
            <a:endParaRPr lang="en-US" sz="1000" dirty="0"/>
          </a:p>
          <a:p>
            <a:pPr marL="285750" indent="-228600">
              <a:lnSpc>
                <a:spcPct val="90000"/>
              </a:lnSpc>
              <a:spcAft>
                <a:spcPts val="600"/>
              </a:spcAft>
              <a:buFont typeface="Arial" panose="020B0604020202020204" pitchFamily="34" charset="0"/>
              <a:buChar char="•"/>
            </a:pPr>
            <a:r>
              <a:rPr lang="en-US" sz="2400" dirty="0"/>
              <a:t>The resulting hybrid offspring may display some features of both parents or show new characteristics, and may be larger and healthier than either of the parental plant varieties (this is known as </a:t>
            </a:r>
            <a:r>
              <a:rPr lang="en-US" sz="2400" b="1" dirty="0"/>
              <a:t>heterosis</a:t>
            </a:r>
            <a:r>
              <a:rPr lang="en-US" sz="2400" dirty="0"/>
              <a:t>)</a:t>
            </a:r>
          </a:p>
          <a:p>
            <a:pPr marL="285750" indent="-228600">
              <a:lnSpc>
                <a:spcPct val="90000"/>
              </a:lnSpc>
              <a:spcAft>
                <a:spcPts val="600"/>
              </a:spcAft>
              <a:buFont typeface="Arial" panose="020B0604020202020204" pitchFamily="34" charset="0"/>
              <a:buChar char="•"/>
            </a:pPr>
            <a:endParaRPr lang="en-US" sz="2400" dirty="0"/>
          </a:p>
        </p:txBody>
      </p:sp>
      <p:pic>
        <p:nvPicPr>
          <p:cNvPr id="19" name="Picture 18" descr="A group of pink and white flowers&#10;&#10;Description automatically generated with medium confidence">
            <a:extLst>
              <a:ext uri="{FF2B5EF4-FFF2-40B4-BE49-F238E27FC236}">
                <a16:creationId xmlns:a16="http://schemas.microsoft.com/office/drawing/2014/main" id="{8F9D8F18-6C28-F17B-FC39-3843E8D094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 b="5731"/>
          <a:stretch/>
        </p:blipFill>
        <p:spPr>
          <a:xfrm>
            <a:off x="6788383" y="613148"/>
            <a:ext cx="4565417" cy="2679192"/>
          </a:xfrm>
          <a:prstGeom prst="rect">
            <a:avLst/>
          </a:prstGeom>
        </p:spPr>
      </p:pic>
      <p:pic>
        <p:nvPicPr>
          <p:cNvPr id="13" name="Picture 12" descr="Diagram&#10;&#10;Description automatically generated">
            <a:extLst>
              <a:ext uri="{FF2B5EF4-FFF2-40B4-BE49-F238E27FC236}">
                <a16:creationId xmlns:a16="http://schemas.microsoft.com/office/drawing/2014/main" id="{6781CD5C-23F3-CE58-45BA-0C9DEAAE9E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r="-1" b="-1"/>
          <a:stretch/>
        </p:blipFill>
        <p:spPr>
          <a:xfrm>
            <a:off x="7023516" y="3429000"/>
            <a:ext cx="4121562" cy="2905863"/>
          </a:xfrm>
          <a:prstGeom prst="rect">
            <a:avLst/>
          </a:prstGeom>
        </p:spPr>
      </p:pic>
      <p:cxnSp>
        <p:nvCxnSpPr>
          <p:cNvPr id="40" name="Straight Connector 3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088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419EC2-3B9E-2695-79C6-3E0A65650D49}"/>
              </a:ext>
            </a:extLst>
          </p:cNvPr>
          <p:cNvSpPr txBox="1"/>
          <p:nvPr/>
        </p:nvSpPr>
        <p:spPr>
          <a:xfrm>
            <a:off x="1431335" y="313093"/>
            <a:ext cx="9428350" cy="584775"/>
          </a:xfrm>
          <a:prstGeom prst="rect">
            <a:avLst/>
          </a:prstGeom>
          <a:noFill/>
        </p:spPr>
        <p:txBody>
          <a:bodyPr wrap="none" rtlCol="0">
            <a:spAutoFit/>
          </a:bodyPr>
          <a:lstStyle/>
          <a:p>
            <a:pPr algn="ctr"/>
            <a:r>
              <a:rPr lang="en-US" sz="3200" dirty="0"/>
              <a:t>Let’s start with a quick [virtual] stop at a grocery store</a:t>
            </a:r>
          </a:p>
        </p:txBody>
      </p:sp>
      <p:sp>
        <p:nvSpPr>
          <p:cNvPr id="5" name="TextBox 4">
            <a:extLst>
              <a:ext uri="{FF2B5EF4-FFF2-40B4-BE49-F238E27FC236}">
                <a16:creationId xmlns:a16="http://schemas.microsoft.com/office/drawing/2014/main" id="{915DFF7D-4FBD-F198-E16D-E27D88985118}"/>
              </a:ext>
            </a:extLst>
          </p:cNvPr>
          <p:cNvSpPr txBox="1"/>
          <p:nvPr/>
        </p:nvSpPr>
        <p:spPr>
          <a:xfrm>
            <a:off x="7846541" y="1128890"/>
            <a:ext cx="3781167" cy="4985980"/>
          </a:xfrm>
          <a:prstGeom prst="rect">
            <a:avLst/>
          </a:prstGeom>
          <a:noFill/>
        </p:spPr>
        <p:txBody>
          <a:bodyPr wrap="square" rtlCol="0">
            <a:spAutoFit/>
          </a:bodyPr>
          <a:lstStyle/>
          <a:p>
            <a:pPr marL="285750" indent="-285750">
              <a:buFont typeface="Arial" panose="020B0604020202020204" pitchFamily="34" charset="0"/>
              <a:buChar char="•"/>
            </a:pPr>
            <a:r>
              <a:rPr lang="en-US" sz="2400" dirty="0"/>
              <a:t>What percentage of these veggies are </a:t>
            </a:r>
            <a:r>
              <a:rPr lang="en-US" sz="2400" b="1" dirty="0"/>
              <a:t>genetically modified</a:t>
            </a:r>
            <a:r>
              <a:rPr lang="en-US" sz="2400" dirty="0"/>
              <a:t>?</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How many of these are </a:t>
            </a:r>
            <a:r>
              <a:rPr lang="en-US" sz="2400" b="1" dirty="0"/>
              <a:t>mutant</a:t>
            </a:r>
            <a:r>
              <a:rPr lang="en-US" sz="2400" dirty="0"/>
              <a:t>?</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How many of these are </a:t>
            </a:r>
            <a:r>
              <a:rPr lang="en-US" sz="2400" b="1" dirty="0"/>
              <a:t>heirlooms</a:t>
            </a:r>
            <a:r>
              <a:rPr lang="en-US" sz="2400" dirty="0"/>
              <a:t>?</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How many of these are products of </a:t>
            </a:r>
            <a:r>
              <a:rPr lang="en-US" sz="2400" b="1" dirty="0"/>
              <a:t>breeding</a:t>
            </a:r>
            <a:r>
              <a:rPr lang="en-US" sz="2400" dirty="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How many of these are </a:t>
            </a:r>
            <a:r>
              <a:rPr lang="en-US" sz="2400" b="1" dirty="0"/>
              <a:t>hybrids</a:t>
            </a:r>
            <a:r>
              <a:rPr lang="en-US" sz="2400" dirty="0"/>
              <a:t>?</a:t>
            </a:r>
          </a:p>
        </p:txBody>
      </p:sp>
      <p:pic>
        <p:nvPicPr>
          <p:cNvPr id="6" name="Picture 5">
            <a:extLst>
              <a:ext uri="{FF2B5EF4-FFF2-40B4-BE49-F238E27FC236}">
                <a16:creationId xmlns:a16="http://schemas.microsoft.com/office/drawing/2014/main" id="{E458BC62-CC82-C8A8-763A-A3DF66B748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292" y="1013254"/>
            <a:ext cx="6985686" cy="5239265"/>
          </a:xfrm>
          <a:prstGeom prst="rect">
            <a:avLst/>
          </a:prstGeom>
        </p:spPr>
      </p:pic>
      <p:sp>
        <p:nvSpPr>
          <p:cNvPr id="7" name="TextBox 6">
            <a:extLst>
              <a:ext uri="{FF2B5EF4-FFF2-40B4-BE49-F238E27FC236}">
                <a16:creationId xmlns:a16="http://schemas.microsoft.com/office/drawing/2014/main" id="{AD33A5C3-6C0D-3B99-E2B2-59AD880771F1}"/>
              </a:ext>
            </a:extLst>
          </p:cNvPr>
          <p:cNvSpPr txBox="1"/>
          <p:nvPr/>
        </p:nvSpPr>
        <p:spPr>
          <a:xfrm>
            <a:off x="10004954" y="1872346"/>
            <a:ext cx="559769" cy="461665"/>
          </a:xfrm>
          <a:prstGeom prst="rect">
            <a:avLst/>
          </a:prstGeom>
          <a:noFill/>
        </p:spPr>
        <p:txBody>
          <a:bodyPr wrap="none" rtlCol="0">
            <a:spAutoFit/>
          </a:bodyPr>
          <a:lstStyle/>
          <a:p>
            <a:r>
              <a:rPr lang="en-US" sz="2400" dirty="0">
                <a:solidFill>
                  <a:srgbClr val="FF0000"/>
                </a:solidFill>
              </a:rPr>
              <a:t>0%</a:t>
            </a:r>
          </a:p>
        </p:txBody>
      </p:sp>
      <p:sp>
        <p:nvSpPr>
          <p:cNvPr id="8" name="TextBox 7">
            <a:extLst>
              <a:ext uri="{FF2B5EF4-FFF2-40B4-BE49-F238E27FC236}">
                <a16:creationId xmlns:a16="http://schemas.microsoft.com/office/drawing/2014/main" id="{1D78A5E2-EEBE-AC51-E0B1-4680064D9F57}"/>
              </a:ext>
            </a:extLst>
          </p:cNvPr>
          <p:cNvSpPr txBox="1"/>
          <p:nvPr/>
        </p:nvSpPr>
        <p:spPr>
          <a:xfrm>
            <a:off x="9871232" y="2735570"/>
            <a:ext cx="870751" cy="461665"/>
          </a:xfrm>
          <a:prstGeom prst="rect">
            <a:avLst/>
          </a:prstGeom>
          <a:noFill/>
        </p:spPr>
        <p:txBody>
          <a:bodyPr wrap="none" rtlCol="0">
            <a:spAutoFit/>
          </a:bodyPr>
          <a:lstStyle/>
          <a:p>
            <a:r>
              <a:rPr lang="en-US" sz="2400" dirty="0">
                <a:solidFill>
                  <a:srgbClr val="FF0000"/>
                </a:solidFill>
              </a:rPr>
              <a:t>100%</a:t>
            </a:r>
          </a:p>
        </p:txBody>
      </p:sp>
      <p:sp>
        <p:nvSpPr>
          <p:cNvPr id="9" name="TextBox 8">
            <a:extLst>
              <a:ext uri="{FF2B5EF4-FFF2-40B4-BE49-F238E27FC236}">
                <a16:creationId xmlns:a16="http://schemas.microsoft.com/office/drawing/2014/main" id="{504C73E4-43CA-659E-AABF-CFE293BAAB21}"/>
              </a:ext>
            </a:extLst>
          </p:cNvPr>
          <p:cNvSpPr txBox="1"/>
          <p:nvPr/>
        </p:nvSpPr>
        <p:spPr>
          <a:xfrm>
            <a:off x="10004953" y="3598794"/>
            <a:ext cx="559769" cy="461665"/>
          </a:xfrm>
          <a:prstGeom prst="rect">
            <a:avLst/>
          </a:prstGeom>
          <a:noFill/>
        </p:spPr>
        <p:txBody>
          <a:bodyPr wrap="none" rtlCol="0">
            <a:spAutoFit/>
          </a:bodyPr>
          <a:lstStyle/>
          <a:p>
            <a:r>
              <a:rPr lang="en-US" sz="2400" dirty="0">
                <a:solidFill>
                  <a:srgbClr val="FF0000"/>
                </a:solidFill>
              </a:rPr>
              <a:t>0%</a:t>
            </a:r>
          </a:p>
        </p:txBody>
      </p:sp>
      <p:sp>
        <p:nvSpPr>
          <p:cNvPr id="10" name="TextBox 9">
            <a:extLst>
              <a:ext uri="{FF2B5EF4-FFF2-40B4-BE49-F238E27FC236}">
                <a16:creationId xmlns:a16="http://schemas.microsoft.com/office/drawing/2014/main" id="{DE1DB146-64E2-7520-3CE0-4E7C18766F85}"/>
              </a:ext>
            </a:extLst>
          </p:cNvPr>
          <p:cNvSpPr txBox="1"/>
          <p:nvPr/>
        </p:nvSpPr>
        <p:spPr>
          <a:xfrm>
            <a:off x="10966436" y="4523439"/>
            <a:ext cx="870751" cy="461665"/>
          </a:xfrm>
          <a:prstGeom prst="rect">
            <a:avLst/>
          </a:prstGeom>
          <a:noFill/>
        </p:spPr>
        <p:txBody>
          <a:bodyPr wrap="none" rtlCol="0">
            <a:spAutoFit/>
          </a:bodyPr>
          <a:lstStyle/>
          <a:p>
            <a:r>
              <a:rPr lang="en-US" sz="2400" dirty="0">
                <a:solidFill>
                  <a:srgbClr val="FF0000"/>
                </a:solidFill>
              </a:rPr>
              <a:t>100%</a:t>
            </a:r>
          </a:p>
        </p:txBody>
      </p:sp>
      <p:sp>
        <p:nvSpPr>
          <p:cNvPr id="11" name="TextBox 10">
            <a:extLst>
              <a:ext uri="{FF2B5EF4-FFF2-40B4-BE49-F238E27FC236}">
                <a16:creationId xmlns:a16="http://schemas.microsoft.com/office/drawing/2014/main" id="{11338826-8D62-FE0D-BA32-0D4E4160EF4C}"/>
              </a:ext>
            </a:extLst>
          </p:cNvPr>
          <p:cNvSpPr txBox="1"/>
          <p:nvPr/>
        </p:nvSpPr>
        <p:spPr>
          <a:xfrm>
            <a:off x="9833923" y="5619336"/>
            <a:ext cx="869149" cy="461665"/>
          </a:xfrm>
          <a:prstGeom prst="rect">
            <a:avLst/>
          </a:prstGeom>
          <a:noFill/>
        </p:spPr>
        <p:txBody>
          <a:bodyPr wrap="none" rtlCol="0">
            <a:spAutoFit/>
          </a:bodyPr>
          <a:lstStyle/>
          <a:p>
            <a:r>
              <a:rPr lang="en-US" sz="2400" dirty="0">
                <a:solidFill>
                  <a:srgbClr val="FF0000"/>
                </a:solidFill>
              </a:rPr>
              <a:t>~50%</a:t>
            </a:r>
          </a:p>
        </p:txBody>
      </p:sp>
    </p:spTree>
    <p:extLst>
      <p:ext uri="{BB962C8B-B14F-4D97-AF65-F5344CB8AC3E}">
        <p14:creationId xmlns:p14="http://schemas.microsoft.com/office/powerpoint/2010/main" val="161481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05E553E-928B-08E1-E55D-C8208904F1DD}"/>
              </a:ext>
            </a:extLst>
          </p:cNvPr>
          <p:cNvSpPr txBox="1"/>
          <p:nvPr/>
        </p:nvSpPr>
        <p:spPr>
          <a:xfrm>
            <a:off x="934921" y="455050"/>
            <a:ext cx="2937763" cy="142675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mj-lt"/>
                <a:ea typeface="+mj-ea"/>
                <a:cs typeface="+mj-cs"/>
              </a:rPr>
              <a:t>Heterosis</a:t>
            </a:r>
          </a:p>
        </p:txBody>
      </p:sp>
      <p:sp>
        <p:nvSpPr>
          <p:cNvPr id="5" name="TextBox 4">
            <a:extLst>
              <a:ext uri="{FF2B5EF4-FFF2-40B4-BE49-F238E27FC236}">
                <a16:creationId xmlns:a16="http://schemas.microsoft.com/office/drawing/2014/main" id="{85078B64-7F05-E0AE-6631-8720AE6B7557}"/>
              </a:ext>
            </a:extLst>
          </p:cNvPr>
          <p:cNvSpPr txBox="1"/>
          <p:nvPr/>
        </p:nvSpPr>
        <p:spPr>
          <a:xfrm>
            <a:off x="4081669" y="907671"/>
            <a:ext cx="3458818" cy="5473148"/>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400" b="1" dirty="0"/>
              <a:t>Heterosis</a:t>
            </a:r>
            <a:r>
              <a:rPr lang="en-US" sz="2400" dirty="0"/>
              <a:t> (also known as hybrid vigor) is often leveraged by seed companies that produce and sell hybrid seeds</a:t>
            </a:r>
          </a:p>
          <a:p>
            <a:pPr marL="285750" indent="-228600">
              <a:lnSpc>
                <a:spcPct val="90000"/>
              </a:lnSpc>
              <a:spcAft>
                <a:spcPts val="600"/>
              </a:spcAft>
              <a:buFont typeface="Arial" panose="020B0604020202020204" pitchFamily="34" charset="0"/>
              <a:buChar char="•"/>
            </a:pPr>
            <a:endParaRPr lang="en-US" sz="1000" dirty="0"/>
          </a:p>
          <a:p>
            <a:pPr marL="285750" indent="-228600">
              <a:lnSpc>
                <a:spcPct val="90000"/>
              </a:lnSpc>
              <a:spcAft>
                <a:spcPts val="600"/>
              </a:spcAft>
              <a:buFont typeface="Arial" panose="020B0604020202020204" pitchFamily="34" charset="0"/>
              <a:buChar char="•"/>
            </a:pPr>
            <a:r>
              <a:rPr lang="en-US" sz="2400" dirty="0"/>
              <a:t>Hybrid plants are larger/healthier, but their progeny will not be the same as the parents (every plant will be different, and most won’t be as good as the hybrid)</a:t>
            </a:r>
          </a:p>
          <a:p>
            <a:pPr marL="285750" indent="-228600">
              <a:lnSpc>
                <a:spcPct val="90000"/>
              </a:lnSpc>
              <a:spcAft>
                <a:spcPts val="600"/>
              </a:spcAft>
              <a:buFont typeface="Arial" panose="020B0604020202020204" pitchFamily="34" charset="0"/>
              <a:buChar char="•"/>
            </a:pPr>
            <a:endParaRPr lang="en-US" sz="2400" dirty="0"/>
          </a:p>
        </p:txBody>
      </p:sp>
      <p:pic>
        <p:nvPicPr>
          <p:cNvPr id="6" name="Picture 5">
            <a:extLst>
              <a:ext uri="{FF2B5EF4-FFF2-40B4-BE49-F238E27FC236}">
                <a16:creationId xmlns:a16="http://schemas.microsoft.com/office/drawing/2014/main" id="{00DFD467-BA44-90E6-F197-203BF28A38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170" y="1881809"/>
            <a:ext cx="3310878" cy="4485758"/>
          </a:xfrm>
          <a:prstGeom prst="rect">
            <a:avLst/>
          </a:prstGeom>
        </p:spPr>
      </p:pic>
      <p:pic>
        <p:nvPicPr>
          <p:cNvPr id="8" name="Picture 7">
            <a:extLst>
              <a:ext uri="{FF2B5EF4-FFF2-40B4-BE49-F238E27FC236}">
                <a16:creationId xmlns:a16="http://schemas.microsoft.com/office/drawing/2014/main" id="{6240B3A7-0F78-1324-989D-FF5C13E6B1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7810" y="351028"/>
            <a:ext cx="3566309" cy="5857513"/>
          </a:xfrm>
          <a:prstGeom prst="rect">
            <a:avLst/>
          </a:prstGeom>
        </p:spPr>
      </p:pic>
    </p:spTree>
    <p:extLst>
      <p:ext uri="{BB962C8B-B14F-4D97-AF65-F5344CB8AC3E}">
        <p14:creationId xmlns:p14="http://schemas.microsoft.com/office/powerpoint/2010/main" val="3357693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43F708-DB54-3D13-F4E0-DD97F2FA34FA}"/>
              </a:ext>
            </a:extLst>
          </p:cNvPr>
          <p:cNvSpPr txBox="1"/>
          <p:nvPr/>
        </p:nvSpPr>
        <p:spPr>
          <a:xfrm>
            <a:off x="630936" y="640080"/>
            <a:ext cx="4818888" cy="14813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kern="1200" dirty="0">
                <a:solidFill>
                  <a:schemeClr val="tx1"/>
                </a:solidFill>
                <a:latin typeface="+mj-lt"/>
                <a:ea typeface="+mj-ea"/>
                <a:cs typeface="+mj-cs"/>
              </a:rPr>
              <a:t>Genetic modification (GMO or transgenics)</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DF363F-DA49-B521-FA4C-943B9329869D}"/>
              </a:ext>
            </a:extLst>
          </p:cNvPr>
          <p:cNvSpPr txBox="1"/>
          <p:nvPr/>
        </p:nvSpPr>
        <p:spPr>
          <a:xfrm>
            <a:off x="630936" y="2660904"/>
            <a:ext cx="4818888" cy="3547872"/>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400" b="1" dirty="0"/>
              <a:t>Genetic modification </a:t>
            </a:r>
            <a:r>
              <a:rPr lang="en-US" sz="2400" dirty="0"/>
              <a:t>is the incorporation of a foreign gene, gene part, or multiple genes into the genome of a host organism (plant, animal, fungus, bacteria)</a:t>
            </a:r>
          </a:p>
          <a:p>
            <a:pPr marL="285750" indent="-228600">
              <a:lnSpc>
                <a:spcPct val="90000"/>
              </a:lnSpc>
              <a:spcAft>
                <a:spcPts val="600"/>
              </a:spcAft>
              <a:buFont typeface="Arial" panose="020B0604020202020204" pitchFamily="34" charset="0"/>
              <a:buChar char="•"/>
            </a:pPr>
            <a:endParaRPr lang="en-US" sz="1000" dirty="0"/>
          </a:p>
          <a:p>
            <a:pPr marL="285750" indent="-228600">
              <a:lnSpc>
                <a:spcPct val="90000"/>
              </a:lnSpc>
              <a:spcAft>
                <a:spcPts val="600"/>
              </a:spcAft>
              <a:buFont typeface="Arial" panose="020B0604020202020204" pitchFamily="34" charset="0"/>
              <a:buChar char="•"/>
            </a:pPr>
            <a:r>
              <a:rPr lang="en-US" sz="2400" dirty="0"/>
              <a:t>The extra gene typically comes from another (related or unrelated) species but can also be made synthetically</a:t>
            </a:r>
          </a:p>
        </p:txBody>
      </p:sp>
      <p:pic>
        <p:nvPicPr>
          <p:cNvPr id="6" name="Picture 5">
            <a:extLst>
              <a:ext uri="{FF2B5EF4-FFF2-40B4-BE49-F238E27FC236}">
                <a16:creationId xmlns:a16="http://schemas.microsoft.com/office/drawing/2014/main" id="{5E1201AE-48D4-241E-E9BC-E44EBC633543}"/>
              </a:ext>
            </a:extLst>
          </p:cNvPr>
          <p:cNvPicPr>
            <a:picLocks noChangeAspect="1"/>
          </p:cNvPicPr>
          <p:nvPr/>
        </p:nvPicPr>
        <p:blipFill>
          <a:blip r:embed="rId3"/>
          <a:stretch>
            <a:fillRect/>
          </a:stretch>
        </p:blipFill>
        <p:spPr>
          <a:xfrm>
            <a:off x="5247107" y="411042"/>
            <a:ext cx="6528446" cy="3201276"/>
          </a:xfrm>
          <a:prstGeom prst="rect">
            <a:avLst/>
          </a:prstGeom>
        </p:spPr>
      </p:pic>
      <p:sp>
        <p:nvSpPr>
          <p:cNvPr id="8" name="TextBox 7">
            <a:extLst>
              <a:ext uri="{FF2B5EF4-FFF2-40B4-BE49-F238E27FC236}">
                <a16:creationId xmlns:a16="http://schemas.microsoft.com/office/drawing/2014/main" id="{632EADEB-AC99-1045-C29C-138379918CC0}"/>
              </a:ext>
            </a:extLst>
          </p:cNvPr>
          <p:cNvSpPr txBox="1"/>
          <p:nvPr/>
        </p:nvSpPr>
        <p:spPr>
          <a:xfrm>
            <a:off x="5463322" y="3955391"/>
            <a:ext cx="6280622" cy="2086725"/>
          </a:xfrm>
          <a:prstGeom prst="rect">
            <a:avLst/>
          </a:prstGeom>
          <a:noFill/>
        </p:spPr>
        <p:txBody>
          <a:bodyPr wrap="square">
            <a:spAutoFit/>
          </a:bodyPr>
          <a:lstStyle/>
          <a:p>
            <a:pPr marL="285750" indent="-228600">
              <a:lnSpc>
                <a:spcPct val="90000"/>
              </a:lnSpc>
              <a:spcAft>
                <a:spcPts val="600"/>
              </a:spcAft>
              <a:buFont typeface="Arial" panose="020B0604020202020204" pitchFamily="34" charset="0"/>
              <a:buChar char="•"/>
            </a:pPr>
            <a:r>
              <a:rPr lang="en-US" sz="2400" dirty="0"/>
              <a:t>In agriculture, genetic modification is typically done with the goal to improve plant characteristics (e.g., its disease or insect resistance, color, taste, shelf life) or to simplify farming practices (e.g., to confer herbicide resistance) </a:t>
            </a:r>
          </a:p>
        </p:txBody>
      </p:sp>
    </p:spTree>
    <p:extLst>
      <p:ext uri="{BB962C8B-B14F-4D97-AF65-F5344CB8AC3E}">
        <p14:creationId xmlns:p14="http://schemas.microsoft.com/office/powerpoint/2010/main" val="1198862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6709FC-E2F5-DAAF-BA0B-78AEB97CD8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5916" y="1245703"/>
            <a:ext cx="10240168" cy="4975058"/>
          </a:xfrm>
          <a:prstGeom prst="rect">
            <a:avLst/>
          </a:prstGeom>
        </p:spPr>
      </p:pic>
      <p:sp>
        <p:nvSpPr>
          <p:cNvPr id="5" name="TextBox 4">
            <a:extLst>
              <a:ext uri="{FF2B5EF4-FFF2-40B4-BE49-F238E27FC236}">
                <a16:creationId xmlns:a16="http://schemas.microsoft.com/office/drawing/2014/main" id="{6A7EF1B4-C738-83C8-809E-E442998A913C}"/>
              </a:ext>
            </a:extLst>
          </p:cNvPr>
          <p:cNvSpPr txBox="1"/>
          <p:nvPr/>
        </p:nvSpPr>
        <p:spPr>
          <a:xfrm>
            <a:off x="1576369" y="349124"/>
            <a:ext cx="9341660" cy="584775"/>
          </a:xfrm>
          <a:prstGeom prst="rect">
            <a:avLst/>
          </a:prstGeom>
          <a:noFill/>
        </p:spPr>
        <p:txBody>
          <a:bodyPr wrap="none" rtlCol="0">
            <a:spAutoFit/>
          </a:bodyPr>
          <a:lstStyle/>
          <a:p>
            <a:r>
              <a:rPr lang="en-US" sz="3200" dirty="0"/>
              <a:t>In plants, GMOs are usually made using </a:t>
            </a:r>
            <a:r>
              <a:rPr lang="en-US" sz="3200" i="1" dirty="0"/>
              <a:t>Agrobacterium</a:t>
            </a:r>
          </a:p>
        </p:txBody>
      </p:sp>
    </p:spTree>
    <p:extLst>
      <p:ext uri="{BB962C8B-B14F-4D97-AF65-F5344CB8AC3E}">
        <p14:creationId xmlns:p14="http://schemas.microsoft.com/office/powerpoint/2010/main" val="2034096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891650-B9C5-FBC4-5F35-725685510C58}"/>
              </a:ext>
            </a:extLst>
          </p:cNvPr>
          <p:cNvSpPr txBox="1"/>
          <p:nvPr/>
        </p:nvSpPr>
        <p:spPr>
          <a:xfrm>
            <a:off x="1298713" y="384313"/>
            <a:ext cx="9366731" cy="584775"/>
          </a:xfrm>
          <a:prstGeom prst="rect">
            <a:avLst/>
          </a:prstGeom>
          <a:noFill/>
        </p:spPr>
        <p:txBody>
          <a:bodyPr wrap="none" rtlCol="0">
            <a:spAutoFit/>
          </a:bodyPr>
          <a:lstStyle/>
          <a:p>
            <a:r>
              <a:rPr lang="en-US" sz="3200" dirty="0"/>
              <a:t>What GMO crops are commercially available in the US?</a:t>
            </a:r>
          </a:p>
        </p:txBody>
      </p:sp>
      <p:sp>
        <p:nvSpPr>
          <p:cNvPr id="6" name="TextBox 5">
            <a:extLst>
              <a:ext uri="{FF2B5EF4-FFF2-40B4-BE49-F238E27FC236}">
                <a16:creationId xmlns:a16="http://schemas.microsoft.com/office/drawing/2014/main" id="{3550CB23-E6F2-2881-FF1A-3E53EE9A7330}"/>
              </a:ext>
            </a:extLst>
          </p:cNvPr>
          <p:cNvSpPr txBox="1"/>
          <p:nvPr/>
        </p:nvSpPr>
        <p:spPr>
          <a:xfrm>
            <a:off x="5483852" y="1137272"/>
            <a:ext cx="5944878" cy="4462760"/>
          </a:xfrm>
          <a:prstGeom prst="rect">
            <a:avLst/>
          </a:prstGeom>
          <a:noFill/>
        </p:spPr>
        <p:txBody>
          <a:bodyPr wrap="square" rtlCol="0">
            <a:spAutoFit/>
          </a:bodyPr>
          <a:lstStyle/>
          <a:p>
            <a:pPr marL="342900" indent="-342900">
              <a:buFont typeface="Arial" panose="020B0604020202020204" pitchFamily="34" charset="0"/>
              <a:buChar char="•"/>
            </a:pPr>
            <a:r>
              <a:rPr lang="en-US" sz="2400" dirty="0"/>
              <a:t>Am I exposed to GMOs?  </a:t>
            </a:r>
            <a:r>
              <a:rPr lang="en-US" sz="2400" dirty="0">
                <a:solidFill>
                  <a:srgbClr val="FF0000"/>
                </a:solidFill>
              </a:rPr>
              <a:t>Most likely yes, as corn, soybean, sugar beets and their derivatives (e.g., corn syrup or soybean oil) are components of many processed foods</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400" dirty="0"/>
              <a:t>Are GMOs safe?  </a:t>
            </a:r>
          </a:p>
          <a:p>
            <a:endParaRPr lang="en-US" sz="2400" dirty="0"/>
          </a:p>
          <a:p>
            <a:endParaRPr lang="en-US" sz="2400" dirty="0"/>
          </a:p>
          <a:p>
            <a:endParaRPr lang="en-US" sz="2400" dirty="0"/>
          </a:p>
          <a:p>
            <a:endParaRPr lang="en-US" sz="2400" dirty="0"/>
          </a:p>
          <a:p>
            <a:endParaRPr lang="en-US" sz="1000" dirty="0"/>
          </a:p>
          <a:p>
            <a:pPr marL="342900" indent="-342900">
              <a:buFont typeface="Arial" panose="020B0604020202020204" pitchFamily="34" charset="0"/>
              <a:buChar char="•"/>
            </a:pPr>
            <a:r>
              <a:rPr lang="en-US" sz="2400" dirty="0"/>
              <a:t>Can I buy seeds of GMO plants to grow in my garden? </a:t>
            </a:r>
            <a:endParaRPr lang="en-US" sz="2400" dirty="0">
              <a:solidFill>
                <a:srgbClr val="FF0000"/>
              </a:solidFill>
            </a:endParaRPr>
          </a:p>
        </p:txBody>
      </p:sp>
      <p:pic>
        <p:nvPicPr>
          <p:cNvPr id="7" name="Picture 6">
            <a:extLst>
              <a:ext uri="{FF2B5EF4-FFF2-40B4-BE49-F238E27FC236}">
                <a16:creationId xmlns:a16="http://schemas.microsoft.com/office/drawing/2014/main" id="{B28FBCDB-1447-69C5-2C65-0A1E8333452D}"/>
              </a:ext>
            </a:extLst>
          </p:cNvPr>
          <p:cNvPicPr>
            <a:picLocks noChangeAspect="1"/>
          </p:cNvPicPr>
          <p:nvPr/>
        </p:nvPicPr>
        <p:blipFill>
          <a:blip r:embed="rId3"/>
          <a:stretch>
            <a:fillRect/>
          </a:stretch>
        </p:blipFill>
        <p:spPr>
          <a:xfrm>
            <a:off x="980661" y="1137272"/>
            <a:ext cx="4359965" cy="5336415"/>
          </a:xfrm>
          <a:prstGeom prst="rect">
            <a:avLst/>
          </a:prstGeom>
        </p:spPr>
      </p:pic>
      <p:sp>
        <p:nvSpPr>
          <p:cNvPr id="12" name="TextBox 11">
            <a:extLst>
              <a:ext uri="{FF2B5EF4-FFF2-40B4-BE49-F238E27FC236}">
                <a16:creationId xmlns:a16="http://schemas.microsoft.com/office/drawing/2014/main" id="{80429E89-1536-B86E-6C43-3FB697BBDD26}"/>
              </a:ext>
            </a:extLst>
          </p:cNvPr>
          <p:cNvSpPr txBox="1"/>
          <p:nvPr/>
        </p:nvSpPr>
        <p:spPr>
          <a:xfrm>
            <a:off x="5483852" y="1137272"/>
            <a:ext cx="5944878" cy="4616648"/>
          </a:xfrm>
          <a:prstGeom prst="rect">
            <a:avLst/>
          </a:prstGeom>
          <a:noFill/>
        </p:spPr>
        <p:txBody>
          <a:bodyPr wrap="square" rtlCol="0">
            <a:spAutoFit/>
          </a:bodyPr>
          <a:lstStyle/>
          <a:p>
            <a:pPr marL="342900" indent="-342900">
              <a:buFont typeface="Arial" panose="020B0604020202020204" pitchFamily="34" charset="0"/>
              <a:buChar char="•"/>
            </a:pPr>
            <a:r>
              <a:rPr lang="en-US" sz="2400" dirty="0"/>
              <a:t>Am I exposed to GMOs?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r>
              <a:rPr lang="en-US" sz="2400" dirty="0"/>
              <a:t>  </a:t>
            </a:r>
            <a:endParaRPr lang="en-US" sz="2400" dirty="0">
              <a:solidFill>
                <a:srgbClr val="FF0000"/>
              </a:solidFill>
            </a:endParaRPr>
          </a:p>
          <a:p>
            <a:endParaRPr lang="en-US" sz="1000" dirty="0"/>
          </a:p>
          <a:p>
            <a:pPr marL="342900" indent="-342900">
              <a:buFont typeface="Arial" panose="020B0604020202020204" pitchFamily="34" charset="0"/>
              <a:buChar char="•"/>
            </a:pPr>
            <a:r>
              <a:rPr lang="en-US" sz="2400" dirty="0"/>
              <a:t>Are GMOs safe?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1000" dirty="0"/>
          </a:p>
          <a:p>
            <a:r>
              <a:rPr lang="en-US" sz="2400" dirty="0"/>
              <a:t>  </a:t>
            </a:r>
            <a:endParaRPr lang="en-US" sz="1000" dirty="0"/>
          </a:p>
          <a:p>
            <a:pPr marL="342900" indent="-342900">
              <a:buFont typeface="Arial" panose="020B0604020202020204" pitchFamily="34" charset="0"/>
              <a:buChar char="•"/>
            </a:pPr>
            <a:r>
              <a:rPr lang="en-US" sz="2400" dirty="0"/>
              <a:t>Can I buy seeds of GMO plants to grow in my garden? </a:t>
            </a:r>
            <a:endParaRPr lang="en-US" sz="2400" dirty="0">
              <a:solidFill>
                <a:srgbClr val="FF0000"/>
              </a:solidFill>
            </a:endParaRPr>
          </a:p>
        </p:txBody>
      </p:sp>
      <p:sp>
        <p:nvSpPr>
          <p:cNvPr id="13" name="TextBox 12">
            <a:extLst>
              <a:ext uri="{FF2B5EF4-FFF2-40B4-BE49-F238E27FC236}">
                <a16:creationId xmlns:a16="http://schemas.microsoft.com/office/drawing/2014/main" id="{B4D5AF4A-DF29-536A-0C31-7E82AE2FEAF1}"/>
              </a:ext>
            </a:extLst>
          </p:cNvPr>
          <p:cNvSpPr txBox="1"/>
          <p:nvPr/>
        </p:nvSpPr>
        <p:spPr>
          <a:xfrm>
            <a:off x="5483852" y="1137272"/>
            <a:ext cx="5944878" cy="4462760"/>
          </a:xfrm>
          <a:prstGeom prst="rect">
            <a:avLst/>
          </a:prstGeom>
          <a:noFill/>
        </p:spPr>
        <p:txBody>
          <a:bodyPr wrap="square" rtlCol="0">
            <a:spAutoFit/>
          </a:bodyPr>
          <a:lstStyle/>
          <a:p>
            <a:pPr marL="342900" indent="-342900">
              <a:buFont typeface="Arial" panose="020B0604020202020204" pitchFamily="34" charset="0"/>
              <a:buChar char="•"/>
            </a:pPr>
            <a:r>
              <a:rPr lang="en-US" sz="2400" dirty="0"/>
              <a:t>Am I exposed to GMOs?  </a:t>
            </a:r>
            <a:r>
              <a:rPr lang="en-US" sz="2400" dirty="0">
                <a:solidFill>
                  <a:srgbClr val="FF0000"/>
                </a:solidFill>
              </a:rPr>
              <a:t>Most likely yes, as corn, soybean, sugar beets and their derivatives (e.g., corn syrup or soybean oil) are components of many processed foods</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400" dirty="0"/>
              <a:t>Are GMOs safe?  </a:t>
            </a:r>
            <a:r>
              <a:rPr lang="en-US" sz="2400" dirty="0">
                <a:solidFill>
                  <a:srgbClr val="FF0000"/>
                </a:solidFill>
              </a:rPr>
              <a:t>All GMO varieties available on the market have been extensively tested by USDA and are concluded to be safe for human and animal consumption</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400" dirty="0"/>
              <a:t>Can I buy seeds of GMO plants to grow in my garden? </a:t>
            </a:r>
            <a:endParaRPr lang="en-US" sz="2400" dirty="0">
              <a:solidFill>
                <a:srgbClr val="FF0000"/>
              </a:solidFill>
            </a:endParaRPr>
          </a:p>
        </p:txBody>
      </p:sp>
      <p:sp>
        <p:nvSpPr>
          <p:cNvPr id="14" name="TextBox 13">
            <a:extLst>
              <a:ext uri="{FF2B5EF4-FFF2-40B4-BE49-F238E27FC236}">
                <a16:creationId xmlns:a16="http://schemas.microsoft.com/office/drawing/2014/main" id="{6F6F835C-3603-3A6E-E2F4-E267E00E788E}"/>
              </a:ext>
            </a:extLst>
          </p:cNvPr>
          <p:cNvSpPr txBox="1"/>
          <p:nvPr/>
        </p:nvSpPr>
        <p:spPr>
          <a:xfrm>
            <a:off x="5483852" y="1137272"/>
            <a:ext cx="5944878" cy="5201424"/>
          </a:xfrm>
          <a:prstGeom prst="rect">
            <a:avLst/>
          </a:prstGeom>
          <a:noFill/>
        </p:spPr>
        <p:txBody>
          <a:bodyPr wrap="square" rtlCol="0">
            <a:spAutoFit/>
          </a:bodyPr>
          <a:lstStyle/>
          <a:p>
            <a:pPr marL="342900" indent="-342900">
              <a:buFont typeface="Arial" panose="020B0604020202020204" pitchFamily="34" charset="0"/>
              <a:buChar char="•"/>
            </a:pPr>
            <a:r>
              <a:rPr lang="en-US" sz="2400" dirty="0"/>
              <a:t>Am I exposed to GMOs?  </a:t>
            </a:r>
            <a:r>
              <a:rPr lang="en-US" sz="2400" dirty="0">
                <a:solidFill>
                  <a:srgbClr val="FF0000"/>
                </a:solidFill>
              </a:rPr>
              <a:t>Most likely yes, as corn, soybean, sugar beets and their derivatives (e.g., corn syrup or soybean oil) are components of many processed foods</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400" dirty="0"/>
              <a:t>Are GMOs safe?  </a:t>
            </a:r>
            <a:r>
              <a:rPr lang="en-US" sz="2400" dirty="0">
                <a:solidFill>
                  <a:srgbClr val="FF0000"/>
                </a:solidFill>
              </a:rPr>
              <a:t>All GMO varieties available on the market have been extensively tested by USDA and are concluded to be safe for human and animal consumption</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400" dirty="0"/>
              <a:t>Can I buy seeds of GMO plants to grow in my garden? </a:t>
            </a:r>
            <a:r>
              <a:rPr lang="en-US" sz="2400" dirty="0">
                <a:solidFill>
                  <a:srgbClr val="FF0000"/>
                </a:solidFill>
              </a:rPr>
              <a:t>No! Only large-acreage commercial producers can by GMO seeds at the moment and need a special license</a:t>
            </a:r>
          </a:p>
        </p:txBody>
      </p:sp>
    </p:spTree>
    <p:extLst>
      <p:ext uri="{BB962C8B-B14F-4D97-AF65-F5344CB8AC3E}">
        <p14:creationId xmlns:p14="http://schemas.microsoft.com/office/powerpoint/2010/main" val="219802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5A3DC1-8176-F9C2-CEEE-EBE5D2968FB0}"/>
              </a:ext>
            </a:extLst>
          </p:cNvPr>
          <p:cNvSpPr txBox="1"/>
          <p:nvPr/>
        </p:nvSpPr>
        <p:spPr>
          <a:xfrm>
            <a:off x="3828670" y="511797"/>
            <a:ext cx="3842719" cy="584775"/>
          </a:xfrm>
          <a:prstGeom prst="rect">
            <a:avLst/>
          </a:prstGeom>
          <a:noFill/>
        </p:spPr>
        <p:txBody>
          <a:bodyPr wrap="none" rtlCol="0">
            <a:spAutoFit/>
          </a:bodyPr>
          <a:lstStyle/>
          <a:p>
            <a:r>
              <a:rPr lang="en-US" sz="3200" dirty="0"/>
              <a:t>The timeline of GMOs</a:t>
            </a:r>
          </a:p>
        </p:txBody>
      </p:sp>
      <p:pic>
        <p:nvPicPr>
          <p:cNvPr id="2" name="Picture 1">
            <a:extLst>
              <a:ext uri="{FF2B5EF4-FFF2-40B4-BE49-F238E27FC236}">
                <a16:creationId xmlns:a16="http://schemas.microsoft.com/office/drawing/2014/main" id="{A3749311-1351-924D-37A5-E94918BFCB67}"/>
              </a:ext>
            </a:extLst>
          </p:cNvPr>
          <p:cNvPicPr>
            <a:picLocks noChangeAspect="1"/>
          </p:cNvPicPr>
          <p:nvPr/>
        </p:nvPicPr>
        <p:blipFill>
          <a:blip r:embed="rId3"/>
          <a:stretch>
            <a:fillRect/>
          </a:stretch>
        </p:blipFill>
        <p:spPr>
          <a:xfrm>
            <a:off x="1448353" y="1181614"/>
            <a:ext cx="9280383" cy="4872201"/>
          </a:xfrm>
          <a:prstGeom prst="rect">
            <a:avLst/>
          </a:prstGeom>
        </p:spPr>
      </p:pic>
      <p:sp>
        <p:nvSpPr>
          <p:cNvPr id="5" name="TextBox 4">
            <a:extLst>
              <a:ext uri="{FF2B5EF4-FFF2-40B4-BE49-F238E27FC236}">
                <a16:creationId xmlns:a16="http://schemas.microsoft.com/office/drawing/2014/main" id="{5D9796FA-FADA-96EA-FAFA-C21961A02EB9}"/>
              </a:ext>
            </a:extLst>
          </p:cNvPr>
          <p:cNvSpPr txBox="1"/>
          <p:nvPr/>
        </p:nvSpPr>
        <p:spPr>
          <a:xfrm>
            <a:off x="2838823" y="6130949"/>
            <a:ext cx="6098058" cy="523220"/>
          </a:xfrm>
          <a:prstGeom prst="rect">
            <a:avLst/>
          </a:prstGeom>
          <a:noFill/>
        </p:spPr>
        <p:txBody>
          <a:bodyPr wrap="square">
            <a:spAutoFit/>
          </a:bodyPr>
          <a:lstStyle/>
          <a:p>
            <a:r>
              <a:rPr lang="en-US" sz="1400" dirty="0"/>
              <a:t>https://</a:t>
            </a:r>
            <a:r>
              <a:rPr lang="en-US" sz="1400" dirty="0" err="1"/>
              <a:t>www.agupdate.com</a:t>
            </a:r>
            <a:r>
              <a:rPr lang="en-US" sz="1400" dirty="0"/>
              <a:t>/</a:t>
            </a:r>
            <a:r>
              <a:rPr lang="en-US" sz="1400" dirty="0" err="1"/>
              <a:t>illinoisfarmertoday</a:t>
            </a:r>
            <a:r>
              <a:rPr lang="en-US" sz="1400" dirty="0"/>
              <a:t>/news/crop/outside-influences-steer-</a:t>
            </a:r>
            <a:r>
              <a:rPr lang="en-US" sz="1400" dirty="0" err="1"/>
              <a:t>gmo</a:t>
            </a:r>
            <a:r>
              <a:rPr lang="en-US" sz="1400" dirty="0"/>
              <a:t>-research/article_3d4827e8-b636-11ea-a15e-17bcce41b172.html</a:t>
            </a:r>
          </a:p>
        </p:txBody>
      </p:sp>
      <p:sp>
        <p:nvSpPr>
          <p:cNvPr id="3" name="Oval 2">
            <a:extLst>
              <a:ext uri="{FF2B5EF4-FFF2-40B4-BE49-F238E27FC236}">
                <a16:creationId xmlns:a16="http://schemas.microsoft.com/office/drawing/2014/main" id="{51FB165E-E331-9498-0D20-166B0C4B50EC}"/>
              </a:ext>
            </a:extLst>
          </p:cNvPr>
          <p:cNvSpPr/>
          <p:nvPr/>
        </p:nvSpPr>
        <p:spPr>
          <a:xfrm>
            <a:off x="3702151" y="1971413"/>
            <a:ext cx="1791855" cy="7298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3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E81AD2-F650-FF14-E9B4-24FF23055296}"/>
              </a:ext>
            </a:extLst>
          </p:cNvPr>
          <p:cNvSpPr txBox="1"/>
          <p:nvPr/>
        </p:nvSpPr>
        <p:spPr>
          <a:xfrm>
            <a:off x="1319532" y="498660"/>
            <a:ext cx="9552936" cy="584775"/>
          </a:xfrm>
          <a:prstGeom prst="rect">
            <a:avLst/>
          </a:prstGeom>
          <a:noFill/>
        </p:spPr>
        <p:txBody>
          <a:bodyPr wrap="none" rtlCol="0">
            <a:spAutoFit/>
          </a:bodyPr>
          <a:lstStyle/>
          <a:p>
            <a:r>
              <a:rPr lang="en-US" sz="3200" dirty="0"/>
              <a:t>What extra genes (aka </a:t>
            </a:r>
            <a:r>
              <a:rPr lang="en-US" sz="3200" b="1" dirty="0"/>
              <a:t>transgenes</a:t>
            </a:r>
            <a:r>
              <a:rPr lang="en-US" sz="3200" dirty="0"/>
              <a:t>) do GMO crops carry?</a:t>
            </a:r>
          </a:p>
        </p:txBody>
      </p:sp>
      <p:sp>
        <p:nvSpPr>
          <p:cNvPr id="5" name="TextBox 4">
            <a:extLst>
              <a:ext uri="{FF2B5EF4-FFF2-40B4-BE49-F238E27FC236}">
                <a16:creationId xmlns:a16="http://schemas.microsoft.com/office/drawing/2014/main" id="{60849156-79AA-7180-E152-A9173ACD7ACB}"/>
              </a:ext>
            </a:extLst>
          </p:cNvPr>
          <p:cNvSpPr txBox="1"/>
          <p:nvPr/>
        </p:nvSpPr>
        <p:spPr>
          <a:xfrm>
            <a:off x="538844" y="1332556"/>
            <a:ext cx="8621486" cy="4832092"/>
          </a:xfrm>
          <a:prstGeom prst="rect">
            <a:avLst/>
          </a:prstGeom>
          <a:noFill/>
        </p:spPr>
        <p:txBody>
          <a:bodyPr wrap="square" rtlCol="0">
            <a:spAutoFit/>
          </a:bodyPr>
          <a:lstStyle/>
          <a:p>
            <a:r>
              <a:rPr lang="en-US" sz="2400" b="1" dirty="0"/>
              <a:t>Herbicide resistance </a:t>
            </a:r>
            <a:r>
              <a:rPr lang="en-US" sz="2400" dirty="0"/>
              <a:t>genes</a:t>
            </a:r>
            <a:r>
              <a:rPr lang="en-US" sz="2400" b="1" dirty="0"/>
              <a:t> </a:t>
            </a:r>
            <a:r>
              <a:rPr lang="en-US" sz="2400" dirty="0"/>
              <a:t>(e.g., that allow GMO plants to survive Roundup treatment). This reduces both the total amount of herbicides sprayed on plants and the need to plow the fields to kill weeds, thus also reducing soil erosion.</a:t>
            </a:r>
          </a:p>
          <a:p>
            <a:endParaRPr lang="en-US" sz="1000" dirty="0"/>
          </a:p>
          <a:p>
            <a:r>
              <a:rPr lang="en-US" sz="2400" b="1" dirty="0"/>
              <a:t>Insect resistance </a:t>
            </a:r>
            <a:r>
              <a:rPr lang="en-US" sz="2400" dirty="0"/>
              <a:t>genes</a:t>
            </a:r>
            <a:r>
              <a:rPr lang="en-US" sz="2400" b="1" dirty="0"/>
              <a:t> </a:t>
            </a:r>
            <a:r>
              <a:rPr lang="en-US" sz="2400" dirty="0"/>
              <a:t>(e.g., that make the GMO plant toxic to some insects but safe for humans and beneficial insects). The gene comes from </a:t>
            </a:r>
            <a:r>
              <a:rPr lang="en-US" sz="2400" dirty="0" err="1"/>
              <a:t>Bt</a:t>
            </a:r>
            <a:r>
              <a:rPr lang="en-US" sz="2400" dirty="0"/>
              <a:t> bacteria (</a:t>
            </a:r>
            <a:r>
              <a:rPr lang="en-US" sz="2400" b="0" i="1" u="none" strike="noStrike" dirty="0">
                <a:solidFill>
                  <a:srgbClr val="333132"/>
                </a:solidFill>
                <a:effectLst/>
              </a:rPr>
              <a:t>Bacillus thuringiensis</a:t>
            </a:r>
            <a:r>
              <a:rPr lang="en-US" sz="2400" b="0" u="none" strike="noStrike" dirty="0">
                <a:solidFill>
                  <a:srgbClr val="333132"/>
                </a:solidFill>
                <a:effectLst/>
              </a:rPr>
              <a:t>)</a:t>
            </a:r>
            <a:r>
              <a:rPr lang="en-US" sz="2400" b="0" i="1" u="none" strike="noStrike" dirty="0">
                <a:solidFill>
                  <a:srgbClr val="333132"/>
                </a:solidFill>
                <a:effectLst/>
              </a:rPr>
              <a:t> </a:t>
            </a:r>
            <a:r>
              <a:rPr lang="en-US" sz="2400" b="0" u="none" strike="noStrike" dirty="0">
                <a:solidFill>
                  <a:srgbClr val="333132"/>
                </a:solidFill>
                <a:effectLst/>
              </a:rPr>
              <a:t>that are </a:t>
            </a:r>
            <a:r>
              <a:rPr lang="en-US" sz="2400" dirty="0">
                <a:solidFill>
                  <a:srgbClr val="333132"/>
                </a:solidFill>
              </a:rPr>
              <a:t>used in high quantities organic farming to control insects. GMOs eliminate the need to spray </a:t>
            </a:r>
            <a:r>
              <a:rPr lang="en-US" sz="2400" dirty="0" err="1">
                <a:solidFill>
                  <a:srgbClr val="333132"/>
                </a:solidFill>
              </a:rPr>
              <a:t>Bt</a:t>
            </a:r>
            <a:r>
              <a:rPr lang="en-US" sz="2400" dirty="0">
                <a:solidFill>
                  <a:srgbClr val="333132"/>
                </a:solidFill>
              </a:rPr>
              <a:t> on plants.</a:t>
            </a:r>
          </a:p>
          <a:p>
            <a:endParaRPr lang="en-US" sz="1000" dirty="0">
              <a:solidFill>
                <a:srgbClr val="333132"/>
              </a:solidFill>
            </a:endParaRPr>
          </a:p>
          <a:p>
            <a:r>
              <a:rPr lang="en-US" sz="2400" b="1" dirty="0">
                <a:solidFill>
                  <a:srgbClr val="333132"/>
                </a:solidFill>
              </a:rPr>
              <a:t>Virus resistance </a:t>
            </a:r>
            <a:r>
              <a:rPr lang="en-US" sz="2400" dirty="0">
                <a:solidFill>
                  <a:srgbClr val="333132"/>
                </a:solidFill>
              </a:rPr>
              <a:t>genes</a:t>
            </a:r>
            <a:r>
              <a:rPr lang="en-US" sz="2400" b="1" dirty="0">
                <a:solidFill>
                  <a:srgbClr val="333132"/>
                </a:solidFill>
              </a:rPr>
              <a:t> </a:t>
            </a:r>
            <a:r>
              <a:rPr lang="en-US" sz="2400" dirty="0">
                <a:solidFill>
                  <a:srgbClr val="333132"/>
                </a:solidFill>
              </a:rPr>
              <a:t>(that make GMO plants withstand ringspot virus). Most papaya grown in the US is GMO and this is what saved the Hawaiian papaya industry from going out of business</a:t>
            </a:r>
          </a:p>
        </p:txBody>
      </p:sp>
      <p:pic>
        <p:nvPicPr>
          <p:cNvPr id="6" name="Picture 5">
            <a:extLst>
              <a:ext uri="{FF2B5EF4-FFF2-40B4-BE49-F238E27FC236}">
                <a16:creationId xmlns:a16="http://schemas.microsoft.com/office/drawing/2014/main" id="{48E9220F-26F7-F737-8F15-87B63B400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6739" y="2955864"/>
            <a:ext cx="2352509" cy="1575158"/>
          </a:xfrm>
          <a:prstGeom prst="rect">
            <a:avLst/>
          </a:prstGeom>
        </p:spPr>
      </p:pic>
      <p:pic>
        <p:nvPicPr>
          <p:cNvPr id="7" name="Picture 6">
            <a:extLst>
              <a:ext uri="{FF2B5EF4-FFF2-40B4-BE49-F238E27FC236}">
                <a16:creationId xmlns:a16="http://schemas.microsoft.com/office/drawing/2014/main" id="{ED96DACB-F4BB-12D8-FAFA-D4625A5329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0331" y="1332555"/>
            <a:ext cx="2348918" cy="1575158"/>
          </a:xfrm>
          <a:prstGeom prst="rect">
            <a:avLst/>
          </a:prstGeom>
        </p:spPr>
      </p:pic>
      <p:pic>
        <p:nvPicPr>
          <p:cNvPr id="8" name="Picture 7">
            <a:extLst>
              <a:ext uri="{FF2B5EF4-FFF2-40B4-BE49-F238E27FC236}">
                <a16:creationId xmlns:a16="http://schemas.microsoft.com/office/drawing/2014/main" id="{19EED047-5536-B53B-FC1F-8635FAE930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56740" y="4587814"/>
            <a:ext cx="2352510" cy="1673552"/>
          </a:xfrm>
          <a:prstGeom prst="rect">
            <a:avLst/>
          </a:prstGeom>
        </p:spPr>
      </p:pic>
    </p:spTree>
    <p:extLst>
      <p:ext uri="{BB962C8B-B14F-4D97-AF65-F5344CB8AC3E}">
        <p14:creationId xmlns:p14="http://schemas.microsoft.com/office/powerpoint/2010/main" val="1950431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8DFE09-2D89-1812-04CE-D780A00D12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18803" y="2792829"/>
            <a:ext cx="2655022" cy="1699843"/>
          </a:xfrm>
          <a:prstGeom prst="rect">
            <a:avLst/>
          </a:prstGeom>
        </p:spPr>
      </p:pic>
      <p:sp>
        <p:nvSpPr>
          <p:cNvPr id="4" name="TextBox 3">
            <a:extLst>
              <a:ext uri="{FF2B5EF4-FFF2-40B4-BE49-F238E27FC236}">
                <a16:creationId xmlns:a16="http://schemas.microsoft.com/office/drawing/2014/main" id="{1700300F-D906-040A-1A0F-33BC6FDCFE06}"/>
              </a:ext>
            </a:extLst>
          </p:cNvPr>
          <p:cNvSpPr txBox="1"/>
          <p:nvPr/>
        </p:nvSpPr>
        <p:spPr>
          <a:xfrm>
            <a:off x="1835763" y="468333"/>
            <a:ext cx="8520474" cy="584775"/>
          </a:xfrm>
          <a:prstGeom prst="rect">
            <a:avLst/>
          </a:prstGeom>
          <a:noFill/>
        </p:spPr>
        <p:txBody>
          <a:bodyPr wrap="none" rtlCol="0">
            <a:spAutoFit/>
          </a:bodyPr>
          <a:lstStyle/>
          <a:p>
            <a:r>
              <a:rPr lang="en-US" sz="3200" dirty="0"/>
              <a:t>What other genetic</a:t>
            </a:r>
            <a:r>
              <a:rPr lang="en-US" sz="3200" b="1" dirty="0"/>
              <a:t> </a:t>
            </a:r>
            <a:r>
              <a:rPr lang="en-US" sz="3200" dirty="0"/>
              <a:t>changes do GMO crops carry?</a:t>
            </a:r>
          </a:p>
        </p:txBody>
      </p:sp>
      <p:sp>
        <p:nvSpPr>
          <p:cNvPr id="5" name="TextBox 4">
            <a:extLst>
              <a:ext uri="{FF2B5EF4-FFF2-40B4-BE49-F238E27FC236}">
                <a16:creationId xmlns:a16="http://schemas.microsoft.com/office/drawing/2014/main" id="{435795F8-4CCB-777F-2681-625E18F957C0}"/>
              </a:ext>
            </a:extLst>
          </p:cNvPr>
          <p:cNvSpPr txBox="1"/>
          <p:nvPr/>
        </p:nvSpPr>
        <p:spPr>
          <a:xfrm>
            <a:off x="804672" y="1482730"/>
            <a:ext cx="7022592" cy="4524315"/>
          </a:xfrm>
          <a:prstGeom prst="rect">
            <a:avLst/>
          </a:prstGeom>
          <a:noFill/>
        </p:spPr>
        <p:txBody>
          <a:bodyPr wrap="square" rtlCol="0">
            <a:spAutoFit/>
          </a:bodyPr>
          <a:lstStyle/>
          <a:p>
            <a:r>
              <a:rPr lang="en-US" sz="2400" b="1" dirty="0"/>
              <a:t>Arctic Apples </a:t>
            </a:r>
            <a:r>
              <a:rPr lang="en-US" sz="2400" dirty="0"/>
              <a:t>-- reduces activity of an enzyme polyphenol oxidase, resulting in less flesh browning upon fruit cutting </a:t>
            </a:r>
          </a:p>
          <a:p>
            <a:endParaRPr lang="en-US" sz="2400" dirty="0"/>
          </a:p>
          <a:p>
            <a:r>
              <a:rPr lang="en-US" sz="2400" b="1" dirty="0"/>
              <a:t>White Russet potato</a:t>
            </a:r>
            <a:r>
              <a:rPr lang="en-US" sz="2400" dirty="0"/>
              <a:t> – reduces the activity of two enzymes, polyphenol oxidase, resulting in less flesh browning, and asparagine synthase, leading to less toxic acrylamide forming during frying out of amino acid asparagine</a:t>
            </a:r>
          </a:p>
          <a:p>
            <a:endParaRPr lang="en-US" sz="2400" dirty="0"/>
          </a:p>
          <a:p>
            <a:r>
              <a:rPr lang="en-US" sz="2400" b="1" dirty="0" err="1"/>
              <a:t>Pinkglow</a:t>
            </a:r>
            <a:r>
              <a:rPr lang="en-US" sz="2400" b="1" dirty="0"/>
              <a:t> pineapple </a:t>
            </a:r>
            <a:r>
              <a:rPr lang="en-US" sz="2400" dirty="0"/>
              <a:t>– reduces activity of two lycopene cyclase enzymes turning the flesh light pink</a:t>
            </a:r>
          </a:p>
        </p:txBody>
      </p:sp>
      <p:pic>
        <p:nvPicPr>
          <p:cNvPr id="6" name="Picture 5">
            <a:extLst>
              <a:ext uri="{FF2B5EF4-FFF2-40B4-BE49-F238E27FC236}">
                <a16:creationId xmlns:a16="http://schemas.microsoft.com/office/drawing/2014/main" id="{A42F466B-9C6F-1D37-B239-C61C28FD7B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8803" y="1392915"/>
            <a:ext cx="2655022" cy="1480333"/>
          </a:xfrm>
          <a:prstGeom prst="rect">
            <a:avLst/>
          </a:prstGeom>
        </p:spPr>
      </p:pic>
      <p:pic>
        <p:nvPicPr>
          <p:cNvPr id="8" name="Picture 7">
            <a:extLst>
              <a:ext uri="{FF2B5EF4-FFF2-40B4-BE49-F238E27FC236}">
                <a16:creationId xmlns:a16="http://schemas.microsoft.com/office/drawing/2014/main" id="{923F3012-455F-9F32-AA54-2008A94DDF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2424" y="4342688"/>
            <a:ext cx="2630043" cy="1862947"/>
          </a:xfrm>
          <a:prstGeom prst="rect">
            <a:avLst/>
          </a:prstGeom>
        </p:spPr>
      </p:pic>
    </p:spTree>
    <p:extLst>
      <p:ext uri="{BB962C8B-B14F-4D97-AF65-F5344CB8AC3E}">
        <p14:creationId xmlns:p14="http://schemas.microsoft.com/office/powerpoint/2010/main" val="1295367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E81AD2-F650-FF14-E9B4-24FF23055296}"/>
              </a:ext>
            </a:extLst>
          </p:cNvPr>
          <p:cNvSpPr txBox="1"/>
          <p:nvPr/>
        </p:nvSpPr>
        <p:spPr>
          <a:xfrm>
            <a:off x="961681" y="455392"/>
            <a:ext cx="10445552" cy="584775"/>
          </a:xfrm>
          <a:prstGeom prst="rect">
            <a:avLst/>
          </a:prstGeom>
          <a:noFill/>
        </p:spPr>
        <p:txBody>
          <a:bodyPr wrap="none" rtlCol="0">
            <a:spAutoFit/>
          </a:bodyPr>
          <a:lstStyle/>
          <a:p>
            <a:r>
              <a:rPr lang="en-US" sz="3200" dirty="0"/>
              <a:t>What GMOs are in development or approval/trial stages now?</a:t>
            </a:r>
          </a:p>
        </p:txBody>
      </p:sp>
      <p:sp>
        <p:nvSpPr>
          <p:cNvPr id="5" name="TextBox 4">
            <a:extLst>
              <a:ext uri="{FF2B5EF4-FFF2-40B4-BE49-F238E27FC236}">
                <a16:creationId xmlns:a16="http://schemas.microsoft.com/office/drawing/2014/main" id="{60849156-79AA-7180-E152-A9173ACD7ACB}"/>
              </a:ext>
            </a:extLst>
          </p:cNvPr>
          <p:cNvSpPr txBox="1"/>
          <p:nvPr/>
        </p:nvSpPr>
        <p:spPr>
          <a:xfrm>
            <a:off x="538843" y="1201184"/>
            <a:ext cx="7905069" cy="5201424"/>
          </a:xfrm>
          <a:prstGeom prst="rect">
            <a:avLst/>
          </a:prstGeom>
          <a:noFill/>
        </p:spPr>
        <p:txBody>
          <a:bodyPr wrap="square" rtlCol="0">
            <a:spAutoFit/>
          </a:bodyPr>
          <a:lstStyle/>
          <a:p>
            <a:pPr marL="342900" indent="-342900">
              <a:buFont typeface="Arial" panose="020B0604020202020204" pitchFamily="34" charset="0"/>
              <a:buChar char="•"/>
            </a:pPr>
            <a:r>
              <a:rPr lang="en-US" sz="2400" b="1" dirty="0"/>
              <a:t>Golden Rice </a:t>
            </a:r>
            <a:r>
              <a:rPr lang="en-US" sz="2400" dirty="0"/>
              <a:t>– carries two genes responsible for beta-carotene (provitamin A) biosynthesis, one from daffodils and another from soil bacteria, that aims to eliminate blindness cased by vitamin A deficiency</a:t>
            </a:r>
          </a:p>
          <a:p>
            <a:pPr marL="342900" indent="-342900">
              <a:buFont typeface="Arial" panose="020B0604020202020204" pitchFamily="34" charset="0"/>
              <a:buChar char="•"/>
            </a:pPr>
            <a:endParaRPr lang="en-US" sz="1000" dirty="0">
              <a:solidFill>
                <a:srgbClr val="333132"/>
              </a:solidFill>
            </a:endParaRPr>
          </a:p>
          <a:p>
            <a:pPr marL="342900" indent="-342900">
              <a:buFont typeface="Arial" panose="020B0604020202020204" pitchFamily="34" charset="0"/>
              <a:buChar char="•"/>
            </a:pPr>
            <a:r>
              <a:rPr lang="en-US" sz="2400" b="1" dirty="0">
                <a:solidFill>
                  <a:srgbClr val="333132"/>
                </a:solidFill>
              </a:rPr>
              <a:t>Purple tomato </a:t>
            </a:r>
            <a:r>
              <a:rPr lang="en-US" sz="2400" dirty="0">
                <a:solidFill>
                  <a:srgbClr val="333132"/>
                </a:solidFill>
              </a:rPr>
              <a:t>– carries a snapdragon gene that activates production of beneficial purple pigments anthocyanins (powerful antioxidants that reduce inflammation, prevent cancer, and protect from type II diabetes)</a:t>
            </a:r>
          </a:p>
          <a:p>
            <a:pPr marL="342900" indent="-342900">
              <a:buFont typeface="Arial" panose="020B0604020202020204" pitchFamily="34" charset="0"/>
              <a:buChar char="•"/>
            </a:pPr>
            <a:endParaRPr lang="en-US" sz="1000" dirty="0">
              <a:solidFill>
                <a:srgbClr val="333132"/>
              </a:solidFill>
            </a:endParaRPr>
          </a:p>
          <a:p>
            <a:pPr marL="342900" indent="-342900">
              <a:buFont typeface="Arial" panose="020B0604020202020204" pitchFamily="34" charset="0"/>
              <a:buChar char="•"/>
            </a:pPr>
            <a:r>
              <a:rPr lang="en-US" sz="2400" b="1" dirty="0">
                <a:solidFill>
                  <a:srgbClr val="333132"/>
                </a:solidFill>
              </a:rPr>
              <a:t>Phytase corn </a:t>
            </a:r>
            <a:r>
              <a:rPr lang="en-US" sz="2400" dirty="0">
                <a:solidFill>
                  <a:srgbClr val="333132"/>
                </a:solidFill>
              </a:rPr>
              <a:t>– carries an enzyme called phytase that breaks down the antinutrient phytic acid in seeds, making phosphorus more bioavailable, improving the health of corn-fed animals, reducing phosphorus content in manure, and decreasing water pollution</a:t>
            </a:r>
          </a:p>
        </p:txBody>
      </p:sp>
      <p:pic>
        <p:nvPicPr>
          <p:cNvPr id="3" name="Picture 2">
            <a:extLst>
              <a:ext uri="{FF2B5EF4-FFF2-40B4-BE49-F238E27FC236}">
                <a16:creationId xmlns:a16="http://schemas.microsoft.com/office/drawing/2014/main" id="{E0A30C58-6ABC-F906-3B0D-E2B09C4B90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78240" y="1241602"/>
            <a:ext cx="3011424" cy="1855697"/>
          </a:xfrm>
          <a:prstGeom prst="rect">
            <a:avLst/>
          </a:prstGeom>
        </p:spPr>
      </p:pic>
      <p:pic>
        <p:nvPicPr>
          <p:cNvPr id="9" name="Picture 8">
            <a:extLst>
              <a:ext uri="{FF2B5EF4-FFF2-40B4-BE49-F238E27FC236}">
                <a16:creationId xmlns:a16="http://schemas.microsoft.com/office/drawing/2014/main" id="{45124364-A8BE-A357-3084-54E478F2AC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78240" y="3096945"/>
            <a:ext cx="3011424" cy="1331429"/>
          </a:xfrm>
          <a:prstGeom prst="rect">
            <a:avLst/>
          </a:prstGeom>
        </p:spPr>
      </p:pic>
      <p:pic>
        <p:nvPicPr>
          <p:cNvPr id="11" name="Picture 10">
            <a:extLst>
              <a:ext uri="{FF2B5EF4-FFF2-40B4-BE49-F238E27FC236}">
                <a16:creationId xmlns:a16="http://schemas.microsoft.com/office/drawing/2014/main" id="{57BC48A6-63E0-F5F7-DCDD-4C411E73C82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78240" y="4313719"/>
            <a:ext cx="3011424" cy="1855697"/>
          </a:xfrm>
          <a:prstGeom prst="rect">
            <a:avLst/>
          </a:prstGeom>
        </p:spPr>
      </p:pic>
    </p:spTree>
    <p:extLst>
      <p:ext uri="{BB962C8B-B14F-4D97-AF65-F5344CB8AC3E}">
        <p14:creationId xmlns:p14="http://schemas.microsoft.com/office/powerpoint/2010/main" val="1828762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0A7F7E7-E796-5D65-8FC5-1357C8412856}"/>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dirty="0">
                <a:latin typeface="+mj-lt"/>
                <a:ea typeface="+mj-ea"/>
                <a:cs typeface="+mj-cs"/>
              </a:rPr>
              <a:t>What other emergent technologies are out there?</a:t>
            </a: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C6F773-C050-D533-D500-A0DB6E3C0AC8}"/>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b="1" dirty="0"/>
              <a:t>Genome (or gene) editing</a:t>
            </a:r>
            <a:r>
              <a:rPr lang="en-US" sz="2400" dirty="0"/>
              <a:t>!</a:t>
            </a:r>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r>
              <a:rPr lang="en-US" sz="2400" dirty="0"/>
              <a:t>Editing involves making targeted modifications in the genome without permanently introducing foreign DNA</a:t>
            </a:r>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r>
              <a:rPr lang="en-US" sz="2400" dirty="0"/>
              <a:t>Is more precise than random mutations and is viewed as an efficient, rapid way to domesticate plants</a:t>
            </a:r>
          </a:p>
        </p:txBody>
      </p:sp>
      <p:sp>
        <p:nvSpPr>
          <p:cNvPr id="24"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09C0494-6111-15E5-824F-C81399493A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3"/>
          <a:stretch/>
        </p:blipFill>
        <p:spPr>
          <a:xfrm>
            <a:off x="5977788" y="799352"/>
            <a:ext cx="5425410" cy="5259296"/>
          </a:xfrm>
          <a:prstGeom prst="rect">
            <a:avLst/>
          </a:prstGeom>
        </p:spPr>
      </p:pic>
      <p:cxnSp>
        <p:nvCxnSpPr>
          <p:cNvPr id="5" name="Straight Connector 4">
            <a:extLst>
              <a:ext uri="{FF2B5EF4-FFF2-40B4-BE49-F238E27FC236}">
                <a16:creationId xmlns:a16="http://schemas.microsoft.com/office/drawing/2014/main" id="{7E0D5008-1D82-E850-00A8-3187EED75290}"/>
              </a:ext>
            </a:extLst>
          </p:cNvPr>
          <p:cNvCxnSpPr/>
          <p:nvPr/>
        </p:nvCxnSpPr>
        <p:spPr>
          <a:xfrm>
            <a:off x="7574689" y="2607274"/>
            <a:ext cx="2063578"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6DACB8E-F4C1-CC4D-C868-4648B501B66A}"/>
              </a:ext>
            </a:extLst>
          </p:cNvPr>
          <p:cNvSpPr txBox="1"/>
          <p:nvPr/>
        </p:nvSpPr>
        <p:spPr>
          <a:xfrm>
            <a:off x="7612648" y="2677076"/>
            <a:ext cx="1987660" cy="369332"/>
          </a:xfrm>
          <a:prstGeom prst="rect">
            <a:avLst/>
          </a:prstGeom>
          <a:noFill/>
        </p:spPr>
        <p:txBody>
          <a:bodyPr wrap="none" rtlCol="0">
            <a:spAutoFit/>
          </a:bodyPr>
          <a:lstStyle/>
          <a:p>
            <a:r>
              <a:rPr lang="en-US" dirty="0">
                <a:solidFill>
                  <a:srgbClr val="FF0000"/>
                </a:solidFill>
              </a:rPr>
              <a:t>Thousands of years</a:t>
            </a:r>
          </a:p>
        </p:txBody>
      </p:sp>
      <p:cxnSp>
        <p:nvCxnSpPr>
          <p:cNvPr id="12" name="Straight Connector 11">
            <a:extLst>
              <a:ext uri="{FF2B5EF4-FFF2-40B4-BE49-F238E27FC236}">
                <a16:creationId xmlns:a16="http://schemas.microsoft.com/office/drawing/2014/main" id="{C1513E10-13AB-D4A1-37B9-88C861EFA1E5}"/>
              </a:ext>
            </a:extLst>
          </p:cNvPr>
          <p:cNvCxnSpPr/>
          <p:nvPr/>
        </p:nvCxnSpPr>
        <p:spPr>
          <a:xfrm>
            <a:off x="7520485" y="5507905"/>
            <a:ext cx="2063578"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BC5AA12-4901-9157-1FCB-A1D30A4B7458}"/>
              </a:ext>
            </a:extLst>
          </p:cNvPr>
          <p:cNvSpPr txBox="1"/>
          <p:nvPr/>
        </p:nvSpPr>
        <p:spPr>
          <a:xfrm>
            <a:off x="7607872" y="5577707"/>
            <a:ext cx="1791773" cy="369332"/>
          </a:xfrm>
          <a:prstGeom prst="rect">
            <a:avLst/>
          </a:prstGeom>
          <a:noFill/>
        </p:spPr>
        <p:txBody>
          <a:bodyPr wrap="none" rtlCol="0">
            <a:spAutoFit/>
          </a:bodyPr>
          <a:lstStyle/>
          <a:p>
            <a:r>
              <a:rPr lang="en-US" dirty="0">
                <a:solidFill>
                  <a:srgbClr val="FF0000"/>
                </a:solidFill>
              </a:rPr>
              <a:t>A couple of years</a:t>
            </a:r>
          </a:p>
        </p:txBody>
      </p:sp>
    </p:spTree>
    <p:extLst>
      <p:ext uri="{BB962C8B-B14F-4D97-AF65-F5344CB8AC3E}">
        <p14:creationId xmlns:p14="http://schemas.microsoft.com/office/powerpoint/2010/main" val="20785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479AC4-3225-38B5-9C82-20DF6BB8C20A}"/>
              </a:ext>
            </a:extLst>
          </p:cNvPr>
          <p:cNvSpPr txBox="1"/>
          <p:nvPr/>
        </p:nvSpPr>
        <p:spPr>
          <a:xfrm>
            <a:off x="630936" y="640080"/>
            <a:ext cx="4818888" cy="14813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kern="1200">
                <a:solidFill>
                  <a:schemeClr val="tx1"/>
                </a:solidFill>
                <a:latin typeface="+mj-lt"/>
                <a:ea typeface="+mj-ea"/>
                <a:cs typeface="+mj-cs"/>
              </a:rPr>
              <a:t>How is genome editing carried out?</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FC16EE-9397-1294-A6AF-24D2A4EA46F6}"/>
              </a:ext>
            </a:extLst>
          </p:cNvPr>
          <p:cNvSpPr txBox="1"/>
          <p:nvPr/>
        </p:nvSpPr>
        <p:spPr>
          <a:xfrm>
            <a:off x="630935" y="2660904"/>
            <a:ext cx="6166680" cy="3547872"/>
          </a:xfrm>
          <a:prstGeom prst="rect">
            <a:avLst/>
          </a:prstGeom>
        </p:spPr>
        <p:txBody>
          <a:bodyPr vert="horz" lIns="91440" tIns="45720" rIns="91440" bIns="45720" rtlCol="0" anchor="t">
            <a:noAutofit/>
          </a:bodyPr>
          <a:lstStyle/>
          <a:p>
            <a:pPr marL="342900" indent="-228600">
              <a:lnSpc>
                <a:spcPct val="90000"/>
              </a:lnSpc>
              <a:spcAft>
                <a:spcPts val="600"/>
              </a:spcAft>
              <a:buFont typeface="Arial" panose="020B0604020202020204" pitchFamily="34" charset="0"/>
              <a:buChar char="•"/>
            </a:pPr>
            <a:r>
              <a:rPr lang="en-US" sz="2400" dirty="0"/>
              <a:t>Foreign gene(s) encoding a nuclease, an enzyme that can cut DNA in a targeted manner, is/are [transiently] introduced into a host cell</a:t>
            </a:r>
          </a:p>
          <a:p>
            <a:pPr marL="342900" indent="-228600">
              <a:lnSpc>
                <a:spcPct val="90000"/>
              </a:lnSpc>
              <a:spcAft>
                <a:spcPts val="600"/>
              </a:spcAft>
              <a:buFont typeface="Arial" panose="020B0604020202020204" pitchFamily="34" charset="0"/>
              <a:buChar char="•"/>
            </a:pPr>
            <a:endParaRPr lang="en-US" sz="1000" dirty="0"/>
          </a:p>
          <a:p>
            <a:pPr marL="342900" indent="-228600">
              <a:lnSpc>
                <a:spcPct val="90000"/>
              </a:lnSpc>
              <a:spcAft>
                <a:spcPts val="600"/>
              </a:spcAft>
              <a:buFont typeface="Arial" panose="020B0604020202020204" pitchFamily="34" charset="0"/>
              <a:buChar char="•"/>
            </a:pPr>
            <a:r>
              <a:rPr lang="en-US" sz="2400" dirty="0"/>
              <a:t>The resulting DNA break in a cell triggers DNA repair to stitch the broken ends together </a:t>
            </a:r>
          </a:p>
          <a:p>
            <a:pPr marL="342900" indent="-228600">
              <a:lnSpc>
                <a:spcPct val="90000"/>
              </a:lnSpc>
              <a:spcAft>
                <a:spcPts val="600"/>
              </a:spcAft>
              <a:buFont typeface="Arial" panose="020B0604020202020204" pitchFamily="34" charset="0"/>
              <a:buChar char="•"/>
            </a:pPr>
            <a:endParaRPr lang="en-US" sz="1000" dirty="0"/>
          </a:p>
          <a:p>
            <a:pPr marL="342900" indent="-228600">
              <a:lnSpc>
                <a:spcPct val="90000"/>
              </a:lnSpc>
              <a:spcAft>
                <a:spcPts val="600"/>
              </a:spcAft>
              <a:buFont typeface="Arial" panose="020B0604020202020204" pitchFamily="34" charset="0"/>
              <a:buChar char="•"/>
            </a:pPr>
            <a:r>
              <a:rPr lang="en-US" sz="2400" dirty="0"/>
              <a:t>The repair process is often imprecise resulting in the incorporation of mutations</a:t>
            </a:r>
          </a:p>
        </p:txBody>
      </p:sp>
      <p:pic>
        <p:nvPicPr>
          <p:cNvPr id="6" name="Picture 5" descr="Diagram&#10;&#10;Description automatically generated">
            <a:extLst>
              <a:ext uri="{FF2B5EF4-FFF2-40B4-BE49-F238E27FC236}">
                <a16:creationId xmlns:a16="http://schemas.microsoft.com/office/drawing/2014/main" id="{55AAAA8C-655C-B092-E011-011D53B865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5586"/>
          <a:stretch/>
        </p:blipFill>
        <p:spPr>
          <a:xfrm>
            <a:off x="7156173" y="1518594"/>
            <a:ext cx="4392549" cy="4708470"/>
          </a:xfrm>
          <a:prstGeom prst="rect">
            <a:avLst/>
          </a:prstGeom>
        </p:spPr>
      </p:pic>
      <p:sp>
        <p:nvSpPr>
          <p:cNvPr id="8" name="TextBox 7">
            <a:extLst>
              <a:ext uri="{FF2B5EF4-FFF2-40B4-BE49-F238E27FC236}">
                <a16:creationId xmlns:a16="http://schemas.microsoft.com/office/drawing/2014/main" id="{00835A6A-1E31-31F4-9DE6-FFA20C301C81}"/>
              </a:ext>
            </a:extLst>
          </p:cNvPr>
          <p:cNvSpPr txBox="1"/>
          <p:nvPr/>
        </p:nvSpPr>
        <p:spPr>
          <a:xfrm>
            <a:off x="6899818" y="1740425"/>
            <a:ext cx="609462" cy="369332"/>
          </a:xfrm>
          <a:prstGeom prst="rect">
            <a:avLst/>
          </a:prstGeom>
          <a:noFill/>
        </p:spPr>
        <p:txBody>
          <a:bodyPr wrap="none" rtlCol="0">
            <a:spAutoFit/>
          </a:bodyPr>
          <a:lstStyle/>
          <a:p>
            <a:r>
              <a:rPr lang="en-US" dirty="0"/>
              <a:t>DNA</a:t>
            </a:r>
          </a:p>
        </p:txBody>
      </p:sp>
      <p:grpSp>
        <p:nvGrpSpPr>
          <p:cNvPr id="10" name="Group 9">
            <a:extLst>
              <a:ext uri="{FF2B5EF4-FFF2-40B4-BE49-F238E27FC236}">
                <a16:creationId xmlns:a16="http://schemas.microsoft.com/office/drawing/2014/main" id="{5A06598D-4FDA-4E82-4162-C3BE7E5D0F86}"/>
              </a:ext>
            </a:extLst>
          </p:cNvPr>
          <p:cNvGrpSpPr/>
          <p:nvPr/>
        </p:nvGrpSpPr>
        <p:grpSpPr>
          <a:xfrm>
            <a:off x="8727124" y="1052423"/>
            <a:ext cx="1251077" cy="810883"/>
            <a:chOff x="8833449" y="1052423"/>
            <a:chExt cx="1251077" cy="810883"/>
          </a:xfrm>
        </p:grpSpPr>
        <p:sp>
          <p:nvSpPr>
            <p:cNvPr id="7" name="Oval 6">
              <a:extLst>
                <a:ext uri="{FF2B5EF4-FFF2-40B4-BE49-F238E27FC236}">
                  <a16:creationId xmlns:a16="http://schemas.microsoft.com/office/drawing/2014/main" id="{96E35214-0CEA-224A-79CB-3AAB4896B40D}"/>
                </a:ext>
              </a:extLst>
            </p:cNvPr>
            <p:cNvSpPr/>
            <p:nvPr/>
          </p:nvSpPr>
          <p:spPr>
            <a:xfrm>
              <a:off x="8833449" y="1052423"/>
              <a:ext cx="1251077" cy="810883"/>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4633AF-6D8B-2F18-9BDC-665AB771E3D4}"/>
                </a:ext>
              </a:extLst>
            </p:cNvPr>
            <p:cNvSpPr txBox="1"/>
            <p:nvPr/>
          </p:nvSpPr>
          <p:spPr>
            <a:xfrm>
              <a:off x="8940255" y="1273198"/>
              <a:ext cx="1037463" cy="369332"/>
            </a:xfrm>
            <a:prstGeom prst="rect">
              <a:avLst/>
            </a:prstGeom>
            <a:noFill/>
          </p:spPr>
          <p:txBody>
            <a:bodyPr wrap="none" rtlCol="0">
              <a:spAutoFit/>
            </a:bodyPr>
            <a:lstStyle/>
            <a:p>
              <a:r>
                <a:rPr lang="en-US" dirty="0">
                  <a:solidFill>
                    <a:schemeClr val="bg1"/>
                  </a:solidFill>
                </a:rPr>
                <a:t>Nuclease</a:t>
              </a:r>
            </a:p>
          </p:txBody>
        </p:sp>
      </p:grpSp>
    </p:spTree>
    <p:extLst>
      <p:ext uri="{BB962C8B-B14F-4D97-AF65-F5344CB8AC3E}">
        <p14:creationId xmlns:p14="http://schemas.microsoft.com/office/powerpoint/2010/main" val="1470250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B830F9-0946-0465-A3F0-201BC08BBA3B}"/>
              </a:ext>
            </a:extLst>
          </p:cNvPr>
          <p:cNvSpPr txBox="1"/>
          <p:nvPr/>
        </p:nvSpPr>
        <p:spPr>
          <a:xfrm>
            <a:off x="630936" y="640080"/>
            <a:ext cx="5589982" cy="1481328"/>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400" dirty="0">
                <a:latin typeface="+mj-lt"/>
                <a:ea typeface="+mj-ea"/>
                <a:cs typeface="+mj-cs"/>
              </a:rPr>
              <a:t>None of these crops are found in nature. How did we get all those plants???</a:t>
            </a:r>
            <a:endParaRPr lang="en-US" sz="34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CD8A964-1796-E941-BE30-A36A4EB96B3D}"/>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sz="1900" b="1" dirty="0"/>
              <a:t>Artificial selection </a:t>
            </a:r>
            <a:r>
              <a:rPr lang="en-US" sz="1900" dirty="0"/>
              <a:t>– repeated propagation over many generations of plants or animals with desired traits (e.g., intentional seed saving and replanting of tomato plants with bigger fruits)</a:t>
            </a:r>
          </a:p>
          <a:p>
            <a:pPr marL="342900" indent="-228600">
              <a:lnSpc>
                <a:spcPct val="90000"/>
              </a:lnSpc>
              <a:spcAft>
                <a:spcPts val="600"/>
              </a:spcAft>
              <a:buFont typeface="Arial" panose="020B0604020202020204" pitchFamily="34" charset="0"/>
              <a:buChar char="•"/>
            </a:pPr>
            <a:endParaRPr lang="en-US" sz="1900" dirty="0"/>
          </a:p>
          <a:p>
            <a:pPr marL="342900" indent="-228600">
              <a:lnSpc>
                <a:spcPct val="90000"/>
              </a:lnSpc>
              <a:spcAft>
                <a:spcPts val="600"/>
              </a:spcAft>
              <a:buFont typeface="Arial" panose="020B0604020202020204" pitchFamily="34" charset="0"/>
              <a:buChar char="•"/>
            </a:pPr>
            <a:r>
              <a:rPr lang="en-US" sz="1900" b="1" dirty="0"/>
              <a:t>Breeding</a:t>
            </a:r>
            <a:r>
              <a:rPr lang="en-US" sz="1900" dirty="0"/>
              <a:t> – rational mating of animals or crossing of plants that intentionally focuses on best-performing individuals with desired traits (e.g., large-fruited tomato are crossed to sweetest tomato with the goal to obtain tomatoes that are both large and sweet)</a:t>
            </a:r>
          </a:p>
          <a:p>
            <a:pPr marL="342900" indent="-228600">
              <a:lnSpc>
                <a:spcPct val="90000"/>
              </a:lnSpc>
              <a:spcAft>
                <a:spcPts val="600"/>
              </a:spcAft>
              <a:buFont typeface="Arial" panose="020B0604020202020204" pitchFamily="34" charset="0"/>
              <a:buChar char="•"/>
            </a:pPr>
            <a:endParaRPr lang="en-US" sz="1900" dirty="0"/>
          </a:p>
        </p:txBody>
      </p:sp>
      <p:pic>
        <p:nvPicPr>
          <p:cNvPr id="5" name="Picture 4">
            <a:extLst>
              <a:ext uri="{FF2B5EF4-FFF2-40B4-BE49-F238E27FC236}">
                <a16:creationId xmlns:a16="http://schemas.microsoft.com/office/drawing/2014/main" id="{884D0F44-02EF-0412-93A8-D10DD774229F}"/>
              </a:ext>
            </a:extLst>
          </p:cNvPr>
          <p:cNvPicPr>
            <a:picLocks noChangeAspect="1"/>
          </p:cNvPicPr>
          <p:nvPr/>
        </p:nvPicPr>
        <p:blipFill>
          <a:blip r:embed="rId3"/>
          <a:stretch>
            <a:fillRect/>
          </a:stretch>
        </p:blipFill>
        <p:spPr>
          <a:xfrm>
            <a:off x="6553189" y="640080"/>
            <a:ext cx="4550685" cy="5577840"/>
          </a:xfrm>
          <a:prstGeom prst="rect">
            <a:avLst/>
          </a:prstGeom>
        </p:spPr>
      </p:pic>
    </p:spTree>
    <p:extLst>
      <p:ext uri="{BB962C8B-B14F-4D97-AF65-F5344CB8AC3E}">
        <p14:creationId xmlns:p14="http://schemas.microsoft.com/office/powerpoint/2010/main" val="349724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479AC4-3225-38B5-9C82-20DF6BB8C20A}"/>
              </a:ext>
            </a:extLst>
          </p:cNvPr>
          <p:cNvSpPr txBox="1"/>
          <p:nvPr/>
        </p:nvSpPr>
        <p:spPr>
          <a:xfrm>
            <a:off x="630936" y="640080"/>
            <a:ext cx="4818888" cy="14813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kern="1200" dirty="0">
                <a:solidFill>
                  <a:schemeClr val="tx1"/>
                </a:solidFill>
                <a:latin typeface="+mj-lt"/>
                <a:ea typeface="+mj-ea"/>
                <a:cs typeface="+mj-cs"/>
              </a:rPr>
              <a:t>What gene editing technologies exist?</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FC16EE-9397-1294-A6AF-24D2A4EA46F6}"/>
              </a:ext>
            </a:extLst>
          </p:cNvPr>
          <p:cNvSpPr txBox="1"/>
          <p:nvPr/>
        </p:nvSpPr>
        <p:spPr>
          <a:xfrm>
            <a:off x="630935" y="2660904"/>
            <a:ext cx="6166680" cy="3547872"/>
          </a:xfrm>
          <a:prstGeom prst="rect">
            <a:avLst/>
          </a:prstGeom>
        </p:spPr>
        <p:txBody>
          <a:bodyPr vert="horz" lIns="91440" tIns="45720" rIns="91440" bIns="45720" rtlCol="0" anchor="t">
            <a:noAutofit/>
          </a:bodyPr>
          <a:lstStyle/>
          <a:p>
            <a:pPr marL="342900" indent="-228600">
              <a:lnSpc>
                <a:spcPct val="90000"/>
              </a:lnSpc>
              <a:spcAft>
                <a:spcPts val="600"/>
              </a:spcAft>
              <a:buFont typeface="Arial" panose="020B0604020202020204" pitchFamily="34" charset="0"/>
              <a:buChar char="•"/>
            </a:pPr>
            <a:r>
              <a:rPr lang="en-US" sz="3200" dirty="0" err="1"/>
              <a:t>Meganucleases</a:t>
            </a:r>
            <a:endParaRPr lang="en-US" sz="3200" dirty="0"/>
          </a:p>
          <a:p>
            <a:pPr marL="342900" indent="-228600">
              <a:lnSpc>
                <a:spcPct val="90000"/>
              </a:lnSpc>
              <a:spcAft>
                <a:spcPts val="600"/>
              </a:spcAft>
              <a:buFont typeface="Arial" panose="020B0604020202020204" pitchFamily="34" charset="0"/>
              <a:buChar char="•"/>
            </a:pPr>
            <a:r>
              <a:rPr lang="en-US" sz="3200" dirty="0"/>
              <a:t>Zinc Finger nucleases</a:t>
            </a:r>
          </a:p>
          <a:p>
            <a:pPr marL="342900" indent="-228600">
              <a:lnSpc>
                <a:spcPct val="90000"/>
              </a:lnSpc>
              <a:spcAft>
                <a:spcPts val="600"/>
              </a:spcAft>
              <a:buFont typeface="Arial" panose="020B0604020202020204" pitchFamily="34" charset="0"/>
              <a:buChar char="•"/>
            </a:pPr>
            <a:r>
              <a:rPr lang="en-US" sz="3200" dirty="0"/>
              <a:t>TALE nucleases (TALENs)</a:t>
            </a:r>
          </a:p>
          <a:p>
            <a:pPr marL="342900" indent="-228600">
              <a:lnSpc>
                <a:spcPct val="90000"/>
              </a:lnSpc>
              <a:spcAft>
                <a:spcPts val="600"/>
              </a:spcAft>
              <a:buFont typeface="Arial" panose="020B0604020202020204" pitchFamily="34" charset="0"/>
              <a:buChar char="•"/>
            </a:pPr>
            <a:r>
              <a:rPr lang="en-US" sz="3200" b="1" dirty="0"/>
              <a:t>CRISPR/Cas editing</a:t>
            </a:r>
          </a:p>
          <a:p>
            <a:pPr marL="800100" lvl="1" indent="-228600">
              <a:lnSpc>
                <a:spcPct val="90000"/>
              </a:lnSpc>
              <a:spcAft>
                <a:spcPts val="600"/>
              </a:spcAft>
              <a:buFont typeface="Arial" panose="020B0604020202020204" pitchFamily="34" charset="0"/>
              <a:buChar char="•"/>
            </a:pPr>
            <a:r>
              <a:rPr lang="en-US" sz="2400" b="1" dirty="0">
                <a:solidFill>
                  <a:schemeClr val="accent2">
                    <a:lumMod val="50000"/>
                  </a:schemeClr>
                </a:solidFill>
              </a:rPr>
              <a:t>Cas9 protein</a:t>
            </a:r>
            <a:r>
              <a:rPr lang="en-US" sz="2400" dirty="0"/>
              <a:t> (makes the cut)</a:t>
            </a:r>
          </a:p>
          <a:p>
            <a:pPr marL="800100" lvl="1" indent="-228600">
              <a:lnSpc>
                <a:spcPct val="90000"/>
              </a:lnSpc>
              <a:spcAft>
                <a:spcPts val="600"/>
              </a:spcAft>
              <a:buFont typeface="Arial" panose="020B0604020202020204" pitchFamily="34" charset="0"/>
              <a:buChar char="•"/>
            </a:pPr>
            <a:r>
              <a:rPr lang="en-US" sz="2400" b="1" dirty="0">
                <a:solidFill>
                  <a:schemeClr val="accent1">
                    <a:lumMod val="75000"/>
                  </a:schemeClr>
                </a:solidFill>
              </a:rPr>
              <a:t>sgRNA</a:t>
            </a:r>
            <a:r>
              <a:rPr lang="en-US" sz="2400" dirty="0"/>
              <a:t> (brings Cas9 to the DNA)</a:t>
            </a:r>
          </a:p>
          <a:p>
            <a:pPr marL="800100" lvl="1" indent="-228600">
              <a:lnSpc>
                <a:spcPct val="90000"/>
              </a:lnSpc>
              <a:spcAft>
                <a:spcPts val="600"/>
              </a:spcAft>
              <a:buFont typeface="Arial" panose="020B0604020202020204" pitchFamily="34" charset="0"/>
              <a:buChar char="•"/>
            </a:pPr>
            <a:endParaRPr lang="en-US" sz="3200" b="1" dirty="0"/>
          </a:p>
          <a:p>
            <a:pPr marL="342900" indent="-228600">
              <a:lnSpc>
                <a:spcPct val="90000"/>
              </a:lnSpc>
              <a:spcAft>
                <a:spcPts val="600"/>
              </a:spcAft>
              <a:buFont typeface="Arial" panose="020B0604020202020204" pitchFamily="34" charset="0"/>
              <a:buChar char="•"/>
            </a:pPr>
            <a:endParaRPr lang="en-US" sz="3200" dirty="0"/>
          </a:p>
        </p:txBody>
      </p:sp>
      <p:grpSp>
        <p:nvGrpSpPr>
          <p:cNvPr id="15" name="Group 14">
            <a:extLst>
              <a:ext uri="{FF2B5EF4-FFF2-40B4-BE49-F238E27FC236}">
                <a16:creationId xmlns:a16="http://schemas.microsoft.com/office/drawing/2014/main" id="{869D0666-36F5-DBC5-AAF0-EB8979E66D94}"/>
              </a:ext>
            </a:extLst>
          </p:cNvPr>
          <p:cNvGrpSpPr/>
          <p:nvPr/>
        </p:nvGrpSpPr>
        <p:grpSpPr>
          <a:xfrm>
            <a:off x="6080760" y="649224"/>
            <a:ext cx="5397500" cy="5029200"/>
            <a:chOff x="6080760" y="649224"/>
            <a:chExt cx="5397500" cy="5029200"/>
          </a:xfrm>
        </p:grpSpPr>
        <p:pic>
          <p:nvPicPr>
            <p:cNvPr id="12" name="Picture 11">
              <a:extLst>
                <a:ext uri="{FF2B5EF4-FFF2-40B4-BE49-F238E27FC236}">
                  <a16:creationId xmlns:a16="http://schemas.microsoft.com/office/drawing/2014/main" id="{F1255880-5F4D-41BD-27FF-A8C1D975FCEA}"/>
                </a:ext>
              </a:extLst>
            </p:cNvPr>
            <p:cNvPicPr>
              <a:picLocks noChangeAspect="1"/>
            </p:cNvPicPr>
            <p:nvPr/>
          </p:nvPicPr>
          <p:blipFill>
            <a:blip r:embed="rId3"/>
            <a:stretch>
              <a:fillRect/>
            </a:stretch>
          </p:blipFill>
          <p:spPr>
            <a:xfrm>
              <a:off x="6080760" y="649224"/>
              <a:ext cx="5397500" cy="5029200"/>
            </a:xfrm>
            <a:prstGeom prst="rect">
              <a:avLst/>
            </a:prstGeom>
          </p:spPr>
        </p:pic>
        <p:sp>
          <p:nvSpPr>
            <p:cNvPr id="14" name="Rectangle 13">
              <a:extLst>
                <a:ext uri="{FF2B5EF4-FFF2-40B4-BE49-F238E27FC236}">
                  <a16:creationId xmlns:a16="http://schemas.microsoft.com/office/drawing/2014/main" id="{282093D4-4DC3-1E3E-A363-EF1DD2DC921F}"/>
                </a:ext>
              </a:extLst>
            </p:cNvPr>
            <p:cNvSpPr/>
            <p:nvPr/>
          </p:nvSpPr>
          <p:spPr>
            <a:xfrm>
              <a:off x="7048500" y="889000"/>
              <a:ext cx="12065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45096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B45807-A8ED-84DF-3001-37486B85D48B}"/>
              </a:ext>
            </a:extLst>
          </p:cNvPr>
          <p:cNvSpPr txBox="1"/>
          <p:nvPr/>
        </p:nvSpPr>
        <p:spPr>
          <a:xfrm>
            <a:off x="3686333" y="323389"/>
            <a:ext cx="4570290" cy="584775"/>
          </a:xfrm>
          <a:prstGeom prst="rect">
            <a:avLst/>
          </a:prstGeom>
          <a:noFill/>
        </p:spPr>
        <p:txBody>
          <a:bodyPr wrap="none" rtlCol="0">
            <a:spAutoFit/>
          </a:bodyPr>
          <a:lstStyle/>
          <a:p>
            <a:r>
              <a:rPr lang="en-US" sz="3200" dirty="0"/>
              <a:t>Genome edited (GE) crops</a:t>
            </a:r>
          </a:p>
        </p:txBody>
      </p:sp>
      <p:sp>
        <p:nvSpPr>
          <p:cNvPr id="5" name="TextBox 4">
            <a:extLst>
              <a:ext uri="{FF2B5EF4-FFF2-40B4-BE49-F238E27FC236}">
                <a16:creationId xmlns:a16="http://schemas.microsoft.com/office/drawing/2014/main" id="{316A91AB-9D79-26C5-3388-C63B200B4FFB}"/>
              </a:ext>
            </a:extLst>
          </p:cNvPr>
          <p:cNvSpPr txBox="1"/>
          <p:nvPr/>
        </p:nvSpPr>
        <p:spPr>
          <a:xfrm>
            <a:off x="646772" y="959404"/>
            <a:ext cx="8254830" cy="5509200"/>
          </a:xfrm>
          <a:prstGeom prst="rect">
            <a:avLst/>
          </a:prstGeom>
          <a:noFill/>
        </p:spPr>
        <p:txBody>
          <a:bodyPr wrap="square" rtlCol="0">
            <a:spAutoFit/>
          </a:bodyPr>
          <a:lstStyle/>
          <a:p>
            <a:pPr marL="342900" indent="-342900">
              <a:buFont typeface="Arial" panose="020B0604020202020204" pitchFamily="34" charset="0"/>
              <a:buChar char="•"/>
            </a:pPr>
            <a:r>
              <a:rPr lang="en-US" sz="2400" dirty="0"/>
              <a:t>GE crops do not carry foreign DNA (the editing machinery is no longer there!) and are thus different from GMO (aka transgenic) crops that harbor non-native DNA</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400" dirty="0"/>
              <a:t>Plant varieties developed via genome editing are exempt from USDA GMO regulations, as long as the genetic changes GE plants carry could be made via conventional breeding</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400" dirty="0"/>
              <a:t>Several GE crops (</a:t>
            </a:r>
            <a:r>
              <a:rPr lang="en-US" sz="2400" b="0" i="0" dirty="0">
                <a:solidFill>
                  <a:srgbClr val="222222"/>
                </a:solidFill>
                <a:effectLst/>
                <a:latin typeface="Harding"/>
              </a:rPr>
              <a:t>soybean, canola, rice, maize, mushroom and camelina) have already entered the markets and many more are in development</a:t>
            </a:r>
          </a:p>
          <a:p>
            <a:pPr marL="342900" indent="-342900">
              <a:buFont typeface="Arial" panose="020B0604020202020204" pitchFamily="34" charset="0"/>
              <a:buChar char="•"/>
            </a:pPr>
            <a:endParaRPr lang="en-US" sz="800" dirty="0">
              <a:solidFill>
                <a:srgbClr val="222222"/>
              </a:solidFill>
              <a:latin typeface="Harding"/>
            </a:endParaRPr>
          </a:p>
          <a:p>
            <a:pPr marL="342900" indent="-342900">
              <a:buFont typeface="Arial" panose="020B0604020202020204" pitchFamily="34" charset="0"/>
              <a:buChar char="•"/>
            </a:pPr>
            <a:r>
              <a:rPr lang="en-US" sz="2400" dirty="0">
                <a:solidFill>
                  <a:srgbClr val="222222"/>
                </a:solidFill>
                <a:latin typeface="Harding"/>
              </a:rPr>
              <a:t>A local startup RTP company, Pairwise, has recently released Conscious Greens (leafy mustard with spiciness edited out)</a:t>
            </a:r>
          </a:p>
          <a:p>
            <a:pPr marL="342900" indent="-342900">
              <a:buFont typeface="Arial" panose="020B0604020202020204" pitchFamily="34" charset="0"/>
              <a:buChar char="•"/>
            </a:pPr>
            <a:endParaRPr lang="en-US" sz="800" dirty="0">
              <a:solidFill>
                <a:srgbClr val="222222"/>
              </a:solidFill>
              <a:latin typeface="Harding"/>
            </a:endParaRPr>
          </a:p>
          <a:p>
            <a:pPr marL="342900" indent="-342900">
              <a:buFont typeface="Arial" panose="020B0604020202020204" pitchFamily="34" charset="0"/>
              <a:buChar char="•"/>
            </a:pPr>
            <a:r>
              <a:rPr lang="en-US" sz="2400" dirty="0">
                <a:solidFill>
                  <a:srgbClr val="222222"/>
                </a:solidFill>
                <a:latin typeface="Harding"/>
              </a:rPr>
              <a:t>A Japanese company, </a:t>
            </a:r>
            <a:r>
              <a:rPr lang="en-US" sz="2400" dirty="0" err="1">
                <a:solidFill>
                  <a:srgbClr val="222222"/>
                </a:solidFill>
                <a:latin typeface="Harding"/>
              </a:rPr>
              <a:t>Sanatech</a:t>
            </a:r>
            <a:r>
              <a:rPr lang="en-US" sz="2400" dirty="0">
                <a:solidFill>
                  <a:srgbClr val="222222"/>
                </a:solidFill>
                <a:latin typeface="Harding"/>
              </a:rPr>
              <a:t> Seeds, made GABA-reach GE tomatoes (GABA helps brain function)</a:t>
            </a:r>
            <a:endParaRPr lang="en-US" sz="2400" dirty="0"/>
          </a:p>
        </p:txBody>
      </p:sp>
      <p:pic>
        <p:nvPicPr>
          <p:cNvPr id="6" name="Picture 5">
            <a:extLst>
              <a:ext uri="{FF2B5EF4-FFF2-40B4-BE49-F238E27FC236}">
                <a16:creationId xmlns:a16="http://schemas.microsoft.com/office/drawing/2014/main" id="{7CAA7A27-0C92-6321-33F6-45E9DB563C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1602" y="1092821"/>
            <a:ext cx="2144455" cy="1522141"/>
          </a:xfrm>
          <a:prstGeom prst="rect">
            <a:avLst/>
          </a:prstGeom>
        </p:spPr>
      </p:pic>
      <p:pic>
        <p:nvPicPr>
          <p:cNvPr id="8" name="Picture 7">
            <a:extLst>
              <a:ext uri="{FF2B5EF4-FFF2-40B4-BE49-F238E27FC236}">
                <a16:creationId xmlns:a16="http://schemas.microsoft.com/office/drawing/2014/main" id="{DABF972C-354E-5165-EFF8-D75DA47C1B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1601" y="2621598"/>
            <a:ext cx="2144455" cy="2047304"/>
          </a:xfrm>
          <a:prstGeom prst="rect">
            <a:avLst/>
          </a:prstGeom>
        </p:spPr>
      </p:pic>
      <p:pic>
        <p:nvPicPr>
          <p:cNvPr id="9" name="Picture 8">
            <a:extLst>
              <a:ext uri="{FF2B5EF4-FFF2-40B4-BE49-F238E27FC236}">
                <a16:creationId xmlns:a16="http://schemas.microsoft.com/office/drawing/2014/main" id="{A710FD2F-F567-2A6A-7E96-CE62FDEC58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01600" y="4505096"/>
            <a:ext cx="2144455" cy="1761893"/>
          </a:xfrm>
          <a:prstGeom prst="rect">
            <a:avLst/>
          </a:prstGeom>
        </p:spPr>
      </p:pic>
    </p:spTree>
    <p:extLst>
      <p:ext uri="{BB962C8B-B14F-4D97-AF65-F5344CB8AC3E}">
        <p14:creationId xmlns:p14="http://schemas.microsoft.com/office/powerpoint/2010/main" val="88142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0A7F7E7-E796-5D65-8FC5-1357C8412856}"/>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dirty="0">
                <a:latin typeface="+mj-lt"/>
                <a:ea typeface="+mj-ea"/>
                <a:cs typeface="+mj-cs"/>
              </a:rPr>
              <a:t>What other emergent technologies are out there?</a:t>
            </a: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C6F773-C050-D533-D500-A0DB6E3C0AC8}"/>
              </a:ext>
            </a:extLst>
          </p:cNvPr>
          <p:cNvSpPr txBox="1"/>
          <p:nvPr/>
        </p:nvSpPr>
        <p:spPr>
          <a:xfrm>
            <a:off x="590719" y="2330505"/>
            <a:ext cx="4969253" cy="3979585"/>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400" dirty="0"/>
              <a:t>Computational biology, bioinformatics, and machine learning enable integration of genetic (DNA sequence) and phenotypic (cultivar performance in the field) data to speed up breeding</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This is known as </a:t>
            </a:r>
            <a:r>
              <a:rPr lang="en-US" sz="2400" b="1" dirty="0"/>
              <a:t>genomic selection </a:t>
            </a:r>
            <a:r>
              <a:rPr lang="en-US" sz="2400" dirty="0"/>
              <a:t>where specific individuals to be crossed are computationally chosen based on their DNA that is predictive of plant performance in the field</a:t>
            </a:r>
          </a:p>
        </p:txBody>
      </p:sp>
      <p:sp>
        <p:nvSpPr>
          <p:cNvPr id="24"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8DF024-D62D-4030-1B5D-A35761B6D118}"/>
              </a:ext>
            </a:extLst>
          </p:cNvPr>
          <p:cNvPicPr>
            <a:picLocks noChangeAspect="1"/>
          </p:cNvPicPr>
          <p:nvPr/>
        </p:nvPicPr>
        <p:blipFill>
          <a:blip r:embed="rId3"/>
          <a:stretch>
            <a:fillRect/>
          </a:stretch>
        </p:blipFill>
        <p:spPr>
          <a:xfrm>
            <a:off x="5937525" y="980988"/>
            <a:ext cx="5507310" cy="4895387"/>
          </a:xfrm>
          <a:prstGeom prst="rect">
            <a:avLst/>
          </a:prstGeom>
        </p:spPr>
      </p:pic>
    </p:spTree>
    <p:extLst>
      <p:ext uri="{BB962C8B-B14F-4D97-AF65-F5344CB8AC3E}">
        <p14:creationId xmlns:p14="http://schemas.microsoft.com/office/powerpoint/2010/main" val="568425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F8155A-0E70-87B7-0FF3-B80A5DE3C958}"/>
              </a:ext>
            </a:extLst>
          </p:cNvPr>
          <p:cNvSpPr txBox="1"/>
          <p:nvPr/>
        </p:nvSpPr>
        <p:spPr>
          <a:xfrm>
            <a:off x="1455530" y="352093"/>
            <a:ext cx="9280939" cy="584775"/>
          </a:xfrm>
          <a:prstGeom prst="rect">
            <a:avLst/>
          </a:prstGeom>
          <a:noFill/>
        </p:spPr>
        <p:txBody>
          <a:bodyPr wrap="none" rtlCol="0">
            <a:spAutoFit/>
          </a:bodyPr>
          <a:lstStyle/>
          <a:p>
            <a:pPr algn="ctr"/>
            <a:r>
              <a:rPr lang="en-US" sz="3200" dirty="0"/>
              <a:t>These are some of the concepts we talked about today</a:t>
            </a:r>
          </a:p>
        </p:txBody>
      </p:sp>
      <p:sp>
        <p:nvSpPr>
          <p:cNvPr id="3" name="Cloud 2">
            <a:extLst>
              <a:ext uri="{FF2B5EF4-FFF2-40B4-BE49-F238E27FC236}">
                <a16:creationId xmlns:a16="http://schemas.microsoft.com/office/drawing/2014/main" id="{4925058E-7759-5A2C-EBD2-3F257AFAD9D1}"/>
              </a:ext>
            </a:extLst>
          </p:cNvPr>
          <p:cNvSpPr/>
          <p:nvPr/>
        </p:nvSpPr>
        <p:spPr>
          <a:xfrm>
            <a:off x="1072055" y="1735403"/>
            <a:ext cx="2596055" cy="127437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GMO</a:t>
            </a:r>
            <a:endParaRPr lang="en-US" sz="3200" dirty="0"/>
          </a:p>
        </p:txBody>
      </p:sp>
      <p:sp>
        <p:nvSpPr>
          <p:cNvPr id="6" name="Cloud 5">
            <a:extLst>
              <a:ext uri="{FF2B5EF4-FFF2-40B4-BE49-F238E27FC236}">
                <a16:creationId xmlns:a16="http://schemas.microsoft.com/office/drawing/2014/main" id="{7A1AB636-0F02-2C4E-1563-493375227EAB}"/>
              </a:ext>
            </a:extLst>
          </p:cNvPr>
          <p:cNvSpPr/>
          <p:nvPr/>
        </p:nvSpPr>
        <p:spPr>
          <a:xfrm>
            <a:off x="7689831" y="1376732"/>
            <a:ext cx="2596055" cy="2061774"/>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Gene editing</a:t>
            </a:r>
            <a:endParaRPr lang="en-US" sz="3200" dirty="0"/>
          </a:p>
        </p:txBody>
      </p:sp>
      <p:sp>
        <p:nvSpPr>
          <p:cNvPr id="14" name="Cloud 13">
            <a:extLst>
              <a:ext uri="{FF2B5EF4-FFF2-40B4-BE49-F238E27FC236}">
                <a16:creationId xmlns:a16="http://schemas.microsoft.com/office/drawing/2014/main" id="{D9F3F696-F1C7-2303-297E-03AA9479423B}"/>
              </a:ext>
            </a:extLst>
          </p:cNvPr>
          <p:cNvSpPr/>
          <p:nvPr/>
        </p:nvSpPr>
        <p:spPr>
          <a:xfrm>
            <a:off x="1455530" y="3248905"/>
            <a:ext cx="2596055" cy="1274379"/>
          </a:xfrm>
          <a:prstGeom prst="clou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Mutant</a:t>
            </a:r>
            <a:endParaRPr lang="en-US" sz="3200" dirty="0"/>
          </a:p>
        </p:txBody>
      </p:sp>
      <p:sp>
        <p:nvSpPr>
          <p:cNvPr id="15" name="Cloud 14">
            <a:extLst>
              <a:ext uri="{FF2B5EF4-FFF2-40B4-BE49-F238E27FC236}">
                <a16:creationId xmlns:a16="http://schemas.microsoft.com/office/drawing/2014/main" id="{60F419D2-0AB3-0FD6-28D7-A5F3149FE3CF}"/>
              </a:ext>
            </a:extLst>
          </p:cNvPr>
          <p:cNvSpPr/>
          <p:nvPr/>
        </p:nvSpPr>
        <p:spPr>
          <a:xfrm>
            <a:off x="4708868" y="3238686"/>
            <a:ext cx="3431377" cy="1274379"/>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Heirloom</a:t>
            </a:r>
            <a:endParaRPr lang="en-US" sz="3200" dirty="0"/>
          </a:p>
        </p:txBody>
      </p:sp>
      <p:sp>
        <p:nvSpPr>
          <p:cNvPr id="16" name="Cloud 15">
            <a:extLst>
              <a:ext uri="{FF2B5EF4-FFF2-40B4-BE49-F238E27FC236}">
                <a16:creationId xmlns:a16="http://schemas.microsoft.com/office/drawing/2014/main" id="{3F0171DD-022B-84B5-A7C9-8197AC1F6834}"/>
              </a:ext>
            </a:extLst>
          </p:cNvPr>
          <p:cNvSpPr/>
          <p:nvPr/>
        </p:nvSpPr>
        <p:spPr>
          <a:xfrm>
            <a:off x="8833873" y="3459763"/>
            <a:ext cx="2596055" cy="1274379"/>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Breeding</a:t>
            </a:r>
            <a:endParaRPr lang="en-US" sz="3200" dirty="0"/>
          </a:p>
        </p:txBody>
      </p:sp>
      <p:sp>
        <p:nvSpPr>
          <p:cNvPr id="17" name="Cloud 16">
            <a:extLst>
              <a:ext uri="{FF2B5EF4-FFF2-40B4-BE49-F238E27FC236}">
                <a16:creationId xmlns:a16="http://schemas.microsoft.com/office/drawing/2014/main" id="{89A1FFFC-DE5B-FC92-586A-5252C31937EA}"/>
              </a:ext>
            </a:extLst>
          </p:cNvPr>
          <p:cNvSpPr/>
          <p:nvPr/>
        </p:nvSpPr>
        <p:spPr>
          <a:xfrm>
            <a:off x="6976998" y="5089513"/>
            <a:ext cx="3431377" cy="1274379"/>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Selection</a:t>
            </a:r>
            <a:endParaRPr lang="en-US" sz="3200" dirty="0"/>
          </a:p>
        </p:txBody>
      </p:sp>
      <p:sp>
        <p:nvSpPr>
          <p:cNvPr id="18" name="Cloud 17">
            <a:extLst>
              <a:ext uri="{FF2B5EF4-FFF2-40B4-BE49-F238E27FC236}">
                <a16:creationId xmlns:a16="http://schemas.microsoft.com/office/drawing/2014/main" id="{83A675E9-CE65-3A5A-E149-D5C31B37028B}"/>
              </a:ext>
            </a:extLst>
          </p:cNvPr>
          <p:cNvSpPr/>
          <p:nvPr/>
        </p:nvSpPr>
        <p:spPr>
          <a:xfrm>
            <a:off x="4380943" y="1735403"/>
            <a:ext cx="2596055" cy="1274379"/>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Grafting</a:t>
            </a:r>
            <a:endParaRPr lang="en-US" sz="3200" dirty="0"/>
          </a:p>
        </p:txBody>
      </p:sp>
      <p:sp>
        <p:nvSpPr>
          <p:cNvPr id="2" name="TextBox 1">
            <a:extLst>
              <a:ext uri="{FF2B5EF4-FFF2-40B4-BE49-F238E27FC236}">
                <a16:creationId xmlns:a16="http://schemas.microsoft.com/office/drawing/2014/main" id="{29F93A35-9130-5EB8-5F4D-4E683C211BFD}"/>
              </a:ext>
            </a:extLst>
          </p:cNvPr>
          <p:cNvSpPr txBox="1"/>
          <p:nvPr/>
        </p:nvSpPr>
        <p:spPr>
          <a:xfrm>
            <a:off x="2121332" y="1055052"/>
            <a:ext cx="5175071" cy="461665"/>
          </a:xfrm>
          <a:prstGeom prst="rect">
            <a:avLst/>
          </a:prstGeom>
          <a:noFill/>
        </p:spPr>
        <p:txBody>
          <a:bodyPr wrap="none" rtlCol="0">
            <a:spAutoFit/>
          </a:bodyPr>
          <a:lstStyle/>
          <a:p>
            <a:r>
              <a:rPr lang="en-US" sz="2400" dirty="0">
                <a:solidFill>
                  <a:srgbClr val="FF0000"/>
                </a:solidFill>
              </a:rPr>
              <a:t>Hopefully, these make more sense now!</a:t>
            </a:r>
          </a:p>
        </p:txBody>
      </p:sp>
      <p:sp>
        <p:nvSpPr>
          <p:cNvPr id="7" name="Cloud 6">
            <a:extLst>
              <a:ext uri="{FF2B5EF4-FFF2-40B4-BE49-F238E27FC236}">
                <a16:creationId xmlns:a16="http://schemas.microsoft.com/office/drawing/2014/main" id="{E88F2561-D74C-9E6F-DB19-A0878254A216}"/>
              </a:ext>
            </a:extLst>
          </p:cNvPr>
          <p:cNvSpPr/>
          <p:nvPr/>
        </p:nvSpPr>
        <p:spPr>
          <a:xfrm>
            <a:off x="4151887" y="4823629"/>
            <a:ext cx="2732389" cy="1274379"/>
          </a:xfrm>
          <a:prstGeom prst="clou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Heterosis</a:t>
            </a:r>
          </a:p>
        </p:txBody>
      </p:sp>
      <p:sp>
        <p:nvSpPr>
          <p:cNvPr id="8" name="Cloud 7">
            <a:extLst>
              <a:ext uri="{FF2B5EF4-FFF2-40B4-BE49-F238E27FC236}">
                <a16:creationId xmlns:a16="http://schemas.microsoft.com/office/drawing/2014/main" id="{B0EE959D-09F5-B8C5-6F4F-1226C3A60D96}"/>
              </a:ext>
            </a:extLst>
          </p:cNvPr>
          <p:cNvSpPr/>
          <p:nvPr/>
        </p:nvSpPr>
        <p:spPr>
          <a:xfrm>
            <a:off x="823304" y="4762407"/>
            <a:ext cx="2844806" cy="1493065"/>
          </a:xfrm>
          <a:prstGeom prst="cloud">
            <a:avLst/>
          </a:prstGeom>
          <a:solidFill>
            <a:srgbClr val="00E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Hybrid</a:t>
            </a:r>
          </a:p>
        </p:txBody>
      </p:sp>
    </p:spTree>
    <p:extLst>
      <p:ext uri="{BB962C8B-B14F-4D97-AF65-F5344CB8AC3E}">
        <p14:creationId xmlns:p14="http://schemas.microsoft.com/office/powerpoint/2010/main" val="2528620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419EC2-3B9E-2695-79C6-3E0A65650D49}"/>
              </a:ext>
            </a:extLst>
          </p:cNvPr>
          <p:cNvSpPr txBox="1"/>
          <p:nvPr/>
        </p:nvSpPr>
        <p:spPr>
          <a:xfrm>
            <a:off x="2147563" y="313093"/>
            <a:ext cx="7995907" cy="584775"/>
          </a:xfrm>
          <a:prstGeom prst="rect">
            <a:avLst/>
          </a:prstGeom>
          <a:noFill/>
        </p:spPr>
        <p:txBody>
          <a:bodyPr wrap="none" rtlCol="0">
            <a:spAutoFit/>
          </a:bodyPr>
          <a:lstStyle/>
          <a:p>
            <a:pPr algn="ctr"/>
            <a:r>
              <a:rPr lang="en-US" sz="3200" dirty="0"/>
              <a:t>Let’s revisit the grocery store’s produce section</a:t>
            </a:r>
          </a:p>
        </p:txBody>
      </p:sp>
      <p:sp>
        <p:nvSpPr>
          <p:cNvPr id="5" name="TextBox 4">
            <a:extLst>
              <a:ext uri="{FF2B5EF4-FFF2-40B4-BE49-F238E27FC236}">
                <a16:creationId xmlns:a16="http://schemas.microsoft.com/office/drawing/2014/main" id="{915DFF7D-4FBD-F198-E16D-E27D88985118}"/>
              </a:ext>
            </a:extLst>
          </p:cNvPr>
          <p:cNvSpPr txBox="1"/>
          <p:nvPr/>
        </p:nvSpPr>
        <p:spPr>
          <a:xfrm>
            <a:off x="7846541" y="1128890"/>
            <a:ext cx="3781167" cy="4985980"/>
          </a:xfrm>
          <a:prstGeom prst="rect">
            <a:avLst/>
          </a:prstGeom>
          <a:noFill/>
        </p:spPr>
        <p:txBody>
          <a:bodyPr wrap="square" rtlCol="0">
            <a:spAutoFit/>
          </a:bodyPr>
          <a:lstStyle/>
          <a:p>
            <a:pPr marL="285750" indent="-285750">
              <a:buFont typeface="Arial" panose="020B0604020202020204" pitchFamily="34" charset="0"/>
              <a:buChar char="•"/>
            </a:pPr>
            <a:r>
              <a:rPr lang="en-US" sz="2400" dirty="0"/>
              <a:t>What percentage of these veggies are </a:t>
            </a:r>
            <a:r>
              <a:rPr lang="en-US" sz="2400" b="1" dirty="0"/>
              <a:t>genetically modified</a:t>
            </a:r>
            <a:r>
              <a:rPr lang="en-US" sz="2400" dirty="0"/>
              <a:t>?</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How many of these are </a:t>
            </a:r>
            <a:r>
              <a:rPr lang="en-US" sz="2400" b="1" dirty="0"/>
              <a:t>mutant</a:t>
            </a:r>
            <a:r>
              <a:rPr lang="en-US" sz="2400" dirty="0"/>
              <a:t>?</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How many of these are </a:t>
            </a:r>
            <a:r>
              <a:rPr lang="en-US" sz="2400" b="1" dirty="0"/>
              <a:t>heirlooms</a:t>
            </a:r>
            <a:r>
              <a:rPr lang="en-US" sz="2400" dirty="0"/>
              <a:t>?</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How many of these are products of </a:t>
            </a:r>
            <a:r>
              <a:rPr lang="en-US" sz="2400" b="1" dirty="0"/>
              <a:t>breeding</a:t>
            </a:r>
            <a:r>
              <a:rPr lang="en-US" sz="2400" dirty="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How many of these are </a:t>
            </a:r>
            <a:r>
              <a:rPr lang="en-US" sz="2400" b="1" dirty="0"/>
              <a:t>hybrids</a:t>
            </a:r>
            <a:r>
              <a:rPr lang="en-US" sz="2400" dirty="0"/>
              <a:t>?</a:t>
            </a:r>
          </a:p>
        </p:txBody>
      </p:sp>
      <p:pic>
        <p:nvPicPr>
          <p:cNvPr id="6" name="Picture 5">
            <a:extLst>
              <a:ext uri="{FF2B5EF4-FFF2-40B4-BE49-F238E27FC236}">
                <a16:creationId xmlns:a16="http://schemas.microsoft.com/office/drawing/2014/main" id="{E458BC62-CC82-C8A8-763A-A3DF66B748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292" y="1013254"/>
            <a:ext cx="6985686" cy="5239265"/>
          </a:xfrm>
          <a:prstGeom prst="rect">
            <a:avLst/>
          </a:prstGeom>
        </p:spPr>
      </p:pic>
      <p:sp>
        <p:nvSpPr>
          <p:cNvPr id="7" name="TextBox 6">
            <a:extLst>
              <a:ext uri="{FF2B5EF4-FFF2-40B4-BE49-F238E27FC236}">
                <a16:creationId xmlns:a16="http://schemas.microsoft.com/office/drawing/2014/main" id="{AD33A5C3-6C0D-3B99-E2B2-59AD880771F1}"/>
              </a:ext>
            </a:extLst>
          </p:cNvPr>
          <p:cNvSpPr txBox="1"/>
          <p:nvPr/>
        </p:nvSpPr>
        <p:spPr>
          <a:xfrm>
            <a:off x="10004954" y="1872346"/>
            <a:ext cx="559769" cy="461665"/>
          </a:xfrm>
          <a:prstGeom prst="rect">
            <a:avLst/>
          </a:prstGeom>
          <a:noFill/>
        </p:spPr>
        <p:txBody>
          <a:bodyPr wrap="none" rtlCol="0">
            <a:spAutoFit/>
          </a:bodyPr>
          <a:lstStyle/>
          <a:p>
            <a:r>
              <a:rPr lang="en-US" sz="2400" dirty="0">
                <a:solidFill>
                  <a:srgbClr val="FF0000"/>
                </a:solidFill>
              </a:rPr>
              <a:t>0%</a:t>
            </a:r>
          </a:p>
        </p:txBody>
      </p:sp>
      <p:sp>
        <p:nvSpPr>
          <p:cNvPr id="8" name="TextBox 7">
            <a:extLst>
              <a:ext uri="{FF2B5EF4-FFF2-40B4-BE49-F238E27FC236}">
                <a16:creationId xmlns:a16="http://schemas.microsoft.com/office/drawing/2014/main" id="{1D78A5E2-EEBE-AC51-E0B1-4680064D9F57}"/>
              </a:ext>
            </a:extLst>
          </p:cNvPr>
          <p:cNvSpPr txBox="1"/>
          <p:nvPr/>
        </p:nvSpPr>
        <p:spPr>
          <a:xfrm>
            <a:off x="9871232" y="2735570"/>
            <a:ext cx="870751" cy="461665"/>
          </a:xfrm>
          <a:prstGeom prst="rect">
            <a:avLst/>
          </a:prstGeom>
          <a:noFill/>
        </p:spPr>
        <p:txBody>
          <a:bodyPr wrap="none" rtlCol="0">
            <a:spAutoFit/>
          </a:bodyPr>
          <a:lstStyle/>
          <a:p>
            <a:r>
              <a:rPr lang="en-US" sz="2400" dirty="0">
                <a:solidFill>
                  <a:srgbClr val="FF0000"/>
                </a:solidFill>
              </a:rPr>
              <a:t>100%</a:t>
            </a:r>
          </a:p>
        </p:txBody>
      </p:sp>
      <p:sp>
        <p:nvSpPr>
          <p:cNvPr id="9" name="TextBox 8">
            <a:extLst>
              <a:ext uri="{FF2B5EF4-FFF2-40B4-BE49-F238E27FC236}">
                <a16:creationId xmlns:a16="http://schemas.microsoft.com/office/drawing/2014/main" id="{504C73E4-43CA-659E-AABF-CFE293BAAB21}"/>
              </a:ext>
            </a:extLst>
          </p:cNvPr>
          <p:cNvSpPr txBox="1"/>
          <p:nvPr/>
        </p:nvSpPr>
        <p:spPr>
          <a:xfrm>
            <a:off x="10004953" y="3598794"/>
            <a:ext cx="559769" cy="461665"/>
          </a:xfrm>
          <a:prstGeom prst="rect">
            <a:avLst/>
          </a:prstGeom>
          <a:noFill/>
        </p:spPr>
        <p:txBody>
          <a:bodyPr wrap="none" rtlCol="0">
            <a:spAutoFit/>
          </a:bodyPr>
          <a:lstStyle/>
          <a:p>
            <a:r>
              <a:rPr lang="en-US" sz="2400" dirty="0">
                <a:solidFill>
                  <a:srgbClr val="FF0000"/>
                </a:solidFill>
              </a:rPr>
              <a:t>0%</a:t>
            </a:r>
          </a:p>
        </p:txBody>
      </p:sp>
      <p:sp>
        <p:nvSpPr>
          <p:cNvPr id="10" name="TextBox 9">
            <a:extLst>
              <a:ext uri="{FF2B5EF4-FFF2-40B4-BE49-F238E27FC236}">
                <a16:creationId xmlns:a16="http://schemas.microsoft.com/office/drawing/2014/main" id="{DE1DB146-64E2-7520-3CE0-4E7C18766F85}"/>
              </a:ext>
            </a:extLst>
          </p:cNvPr>
          <p:cNvSpPr txBox="1"/>
          <p:nvPr/>
        </p:nvSpPr>
        <p:spPr>
          <a:xfrm>
            <a:off x="10966436" y="4523439"/>
            <a:ext cx="870751" cy="461665"/>
          </a:xfrm>
          <a:prstGeom prst="rect">
            <a:avLst/>
          </a:prstGeom>
          <a:noFill/>
        </p:spPr>
        <p:txBody>
          <a:bodyPr wrap="none" rtlCol="0">
            <a:spAutoFit/>
          </a:bodyPr>
          <a:lstStyle/>
          <a:p>
            <a:r>
              <a:rPr lang="en-US" sz="2400" dirty="0">
                <a:solidFill>
                  <a:srgbClr val="FF0000"/>
                </a:solidFill>
              </a:rPr>
              <a:t>100%</a:t>
            </a:r>
          </a:p>
        </p:txBody>
      </p:sp>
      <p:sp>
        <p:nvSpPr>
          <p:cNvPr id="11" name="TextBox 10">
            <a:extLst>
              <a:ext uri="{FF2B5EF4-FFF2-40B4-BE49-F238E27FC236}">
                <a16:creationId xmlns:a16="http://schemas.microsoft.com/office/drawing/2014/main" id="{11338826-8D62-FE0D-BA32-0D4E4160EF4C}"/>
              </a:ext>
            </a:extLst>
          </p:cNvPr>
          <p:cNvSpPr txBox="1"/>
          <p:nvPr/>
        </p:nvSpPr>
        <p:spPr>
          <a:xfrm>
            <a:off x="9833923" y="5619336"/>
            <a:ext cx="869149" cy="461665"/>
          </a:xfrm>
          <a:prstGeom prst="rect">
            <a:avLst/>
          </a:prstGeom>
          <a:noFill/>
        </p:spPr>
        <p:txBody>
          <a:bodyPr wrap="none" rtlCol="0">
            <a:spAutoFit/>
          </a:bodyPr>
          <a:lstStyle/>
          <a:p>
            <a:r>
              <a:rPr lang="en-US" sz="2400" dirty="0">
                <a:solidFill>
                  <a:srgbClr val="FF0000"/>
                </a:solidFill>
              </a:rPr>
              <a:t>~50%</a:t>
            </a:r>
          </a:p>
        </p:txBody>
      </p:sp>
    </p:spTree>
    <p:extLst>
      <p:ext uri="{BB962C8B-B14F-4D97-AF65-F5344CB8AC3E}">
        <p14:creationId xmlns:p14="http://schemas.microsoft.com/office/powerpoint/2010/main" val="353354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BED2A3-0E51-0F4B-8EB5-555D17BDC8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12192000" cy="9144000"/>
          </a:xfrm>
          <a:prstGeom prst="rect">
            <a:avLst/>
          </a:prstGeom>
        </p:spPr>
      </p:pic>
      <p:sp>
        <p:nvSpPr>
          <p:cNvPr id="8" name="TextBox 7">
            <a:extLst>
              <a:ext uri="{FF2B5EF4-FFF2-40B4-BE49-F238E27FC236}">
                <a16:creationId xmlns:a16="http://schemas.microsoft.com/office/drawing/2014/main" id="{06D862AF-320E-5F40-B59B-3E8C67D8AFBC}"/>
              </a:ext>
            </a:extLst>
          </p:cNvPr>
          <p:cNvSpPr txBox="1"/>
          <p:nvPr/>
        </p:nvSpPr>
        <p:spPr>
          <a:xfrm>
            <a:off x="4160120" y="2921168"/>
            <a:ext cx="4414991" cy="1015663"/>
          </a:xfrm>
          <a:prstGeom prst="rect">
            <a:avLst/>
          </a:prstGeom>
          <a:noFill/>
        </p:spPr>
        <p:txBody>
          <a:bodyPr wrap="none" rtlCol="0">
            <a:spAutoFit/>
          </a:bodyPr>
          <a:lstStyle/>
          <a:p>
            <a:r>
              <a:rPr lang="en-US" sz="6000" b="1" dirty="0">
                <a:solidFill>
                  <a:srgbClr val="FFFFFF"/>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769605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58670-06F9-BEE6-28BE-8C36196961F6}"/>
              </a:ext>
            </a:extLst>
          </p:cNvPr>
          <p:cNvSpPr txBox="1"/>
          <p:nvPr/>
        </p:nvSpPr>
        <p:spPr>
          <a:xfrm>
            <a:off x="1092200" y="437862"/>
            <a:ext cx="10241971" cy="584775"/>
          </a:xfrm>
          <a:prstGeom prst="rect">
            <a:avLst/>
          </a:prstGeom>
          <a:noFill/>
        </p:spPr>
        <p:txBody>
          <a:bodyPr wrap="none" rtlCol="0">
            <a:spAutoFit/>
          </a:bodyPr>
          <a:lstStyle/>
          <a:p>
            <a:r>
              <a:rPr lang="en-US" sz="3200" dirty="0"/>
              <a:t>Why are some individuals inherently better than the others?</a:t>
            </a:r>
          </a:p>
        </p:txBody>
      </p:sp>
      <p:pic>
        <p:nvPicPr>
          <p:cNvPr id="5" name="Picture 4">
            <a:extLst>
              <a:ext uri="{FF2B5EF4-FFF2-40B4-BE49-F238E27FC236}">
                <a16:creationId xmlns:a16="http://schemas.microsoft.com/office/drawing/2014/main" id="{6C8EBE27-7BF0-7CF8-82F9-25210FF9DD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1600" y="3555347"/>
            <a:ext cx="4953399" cy="2852042"/>
          </a:xfrm>
          <a:prstGeom prst="rect">
            <a:avLst/>
          </a:prstGeom>
        </p:spPr>
      </p:pic>
      <p:sp>
        <p:nvSpPr>
          <p:cNvPr id="6" name="TextBox 5">
            <a:extLst>
              <a:ext uri="{FF2B5EF4-FFF2-40B4-BE49-F238E27FC236}">
                <a16:creationId xmlns:a16="http://schemas.microsoft.com/office/drawing/2014/main" id="{FDEBF467-F9EE-E237-1495-475BFE5D8384}"/>
              </a:ext>
            </a:extLst>
          </p:cNvPr>
          <p:cNvSpPr txBox="1"/>
          <p:nvPr/>
        </p:nvSpPr>
        <p:spPr>
          <a:xfrm>
            <a:off x="371184" y="1347627"/>
            <a:ext cx="10662231" cy="2554545"/>
          </a:xfrm>
          <a:prstGeom prst="rect">
            <a:avLst/>
          </a:prstGeom>
          <a:noFill/>
        </p:spPr>
        <p:txBody>
          <a:bodyPr wrap="square" rtlCol="0">
            <a:spAutoFit/>
          </a:bodyPr>
          <a:lstStyle/>
          <a:p>
            <a:pPr marL="342900" indent="-342900">
              <a:buFont typeface="Arial" panose="020B0604020202020204" pitchFamily="34" charset="0"/>
              <a:buChar char="•"/>
            </a:pPr>
            <a:r>
              <a:rPr lang="en-US" sz="2400" dirty="0"/>
              <a:t>Because individuals in a population are not all genetically identical, meaning that their DNA sequences and, accordingly, gene functions are divergent</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400" dirty="0"/>
              <a:t>Differences in the DNA arise due to naturally occurring </a:t>
            </a:r>
            <a:r>
              <a:rPr lang="en-US" sz="2400" b="1" dirty="0"/>
              <a:t>mutations</a:t>
            </a:r>
          </a:p>
          <a:p>
            <a:pPr marL="342900" indent="-342900">
              <a:buFont typeface="Arial" panose="020B0604020202020204" pitchFamily="34" charset="0"/>
              <a:buChar char="•"/>
            </a:pPr>
            <a:endParaRPr lang="en-US" sz="800" b="1" dirty="0"/>
          </a:p>
          <a:p>
            <a:pPr marL="342900" indent="-342900">
              <a:buFont typeface="Arial" panose="020B0604020202020204" pitchFamily="34" charset="0"/>
              <a:buChar char="•"/>
            </a:pPr>
            <a:r>
              <a:rPr lang="en-US" sz="2400" dirty="0"/>
              <a:t>Mutations in genes alter gene activity which in turn changes how an organism looks, grows, and functions (and in the case of tomato, tastes!)</a:t>
            </a:r>
          </a:p>
          <a:p>
            <a:endParaRPr lang="en-US" sz="2400" dirty="0"/>
          </a:p>
        </p:txBody>
      </p:sp>
      <p:sp>
        <p:nvSpPr>
          <p:cNvPr id="7" name="TextBox 6">
            <a:extLst>
              <a:ext uri="{FF2B5EF4-FFF2-40B4-BE49-F238E27FC236}">
                <a16:creationId xmlns:a16="http://schemas.microsoft.com/office/drawing/2014/main" id="{6CACA75C-67FA-C984-497D-4791C7478252}"/>
              </a:ext>
            </a:extLst>
          </p:cNvPr>
          <p:cNvSpPr txBox="1"/>
          <p:nvPr/>
        </p:nvSpPr>
        <p:spPr>
          <a:xfrm>
            <a:off x="409284" y="3555347"/>
            <a:ext cx="6042316" cy="2800767"/>
          </a:xfrm>
          <a:prstGeom prst="rect">
            <a:avLst/>
          </a:prstGeom>
          <a:noFill/>
        </p:spPr>
        <p:txBody>
          <a:bodyPr wrap="square" rtlCol="0">
            <a:spAutoFit/>
          </a:bodyPr>
          <a:lstStyle/>
          <a:p>
            <a:pPr marL="285750" indent="-285750">
              <a:buFont typeface="Arial" panose="020B0604020202020204" pitchFamily="34" charset="0"/>
              <a:buChar char="•"/>
            </a:pPr>
            <a:r>
              <a:rPr lang="en-US" sz="2400" dirty="0"/>
              <a:t>Breeders take advantage of that genetic diversity and select individuals with desired traits to develop new breeds and cultivars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Breeding and selection is what turned some wild plants and animals into domesticated/ cultivated types we know today</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788642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319202-D99E-F017-35CB-970B021EF2B4}"/>
              </a:ext>
            </a:extLst>
          </p:cNvPr>
          <p:cNvSpPr txBox="1"/>
          <p:nvPr/>
        </p:nvSpPr>
        <p:spPr>
          <a:xfrm>
            <a:off x="704088" y="4440365"/>
            <a:ext cx="4245864" cy="172269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dirty="0">
                <a:latin typeface="+mj-lt"/>
                <a:ea typeface="+mj-ea"/>
                <a:cs typeface="+mj-cs"/>
              </a:rPr>
              <a:t>Fun fact</a:t>
            </a:r>
          </a:p>
        </p:txBody>
      </p:sp>
      <p:pic>
        <p:nvPicPr>
          <p:cNvPr id="12" name="Picture 11">
            <a:extLst>
              <a:ext uri="{FF2B5EF4-FFF2-40B4-BE49-F238E27FC236}">
                <a16:creationId xmlns:a16="http://schemas.microsoft.com/office/drawing/2014/main" id="{D98C8A6F-E272-A96E-1F03-CE74AB98DB34}"/>
              </a:ext>
            </a:extLst>
          </p:cNvPr>
          <p:cNvPicPr>
            <a:picLocks noChangeAspect="1"/>
          </p:cNvPicPr>
          <p:nvPr/>
        </p:nvPicPr>
        <p:blipFill>
          <a:blip r:embed="rId3"/>
          <a:stretch>
            <a:fillRect/>
          </a:stretch>
        </p:blipFill>
        <p:spPr>
          <a:xfrm>
            <a:off x="774520" y="459581"/>
            <a:ext cx="5150204" cy="3747898"/>
          </a:xfrm>
          <a:prstGeom prst="rect">
            <a:avLst/>
          </a:prstGeom>
        </p:spPr>
      </p:pic>
      <p:sp>
        <p:nvSpPr>
          <p:cNvPr id="19"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7705EF-4F1C-A406-FA1D-F214CD361F8C}"/>
              </a:ext>
            </a:extLst>
          </p:cNvPr>
          <p:cNvSpPr txBox="1"/>
          <p:nvPr/>
        </p:nvSpPr>
        <p:spPr>
          <a:xfrm>
            <a:off x="5333999" y="4531805"/>
            <a:ext cx="6333745" cy="1722691"/>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400" dirty="0"/>
              <a:t>All domesticated plants (corn, apples, potatoes, cabbage, wheat, etc.) and animals (dogs, cats, cows, pigs, chickens, goats, etc.) we know today are </a:t>
            </a:r>
            <a:r>
              <a:rPr lang="en-US" sz="2400" b="1" dirty="0"/>
              <a:t>mutants</a:t>
            </a:r>
            <a:r>
              <a:rPr lang="en-US" sz="2400" dirty="0"/>
              <a:t> that our ancestors identified, selected and bred for hundreds or even thousands of years</a:t>
            </a:r>
          </a:p>
        </p:txBody>
      </p:sp>
      <p:pic>
        <p:nvPicPr>
          <p:cNvPr id="14" name="Picture 13">
            <a:extLst>
              <a:ext uri="{FF2B5EF4-FFF2-40B4-BE49-F238E27FC236}">
                <a16:creationId xmlns:a16="http://schemas.microsoft.com/office/drawing/2014/main" id="{DB8AFBEA-5783-2672-A40F-06D01C57BB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4476" y="498793"/>
            <a:ext cx="5323004" cy="3747898"/>
          </a:xfrm>
          <a:prstGeom prst="rect">
            <a:avLst/>
          </a:prstGeom>
        </p:spPr>
      </p:pic>
    </p:spTree>
    <p:extLst>
      <p:ext uri="{BB962C8B-B14F-4D97-AF65-F5344CB8AC3E}">
        <p14:creationId xmlns:p14="http://schemas.microsoft.com/office/powerpoint/2010/main" val="949837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2683E9-4C14-8E42-DEFC-43395B14CB43}"/>
              </a:ext>
            </a:extLst>
          </p:cNvPr>
          <p:cNvSpPr txBox="1"/>
          <p:nvPr/>
        </p:nvSpPr>
        <p:spPr>
          <a:xfrm>
            <a:off x="769747" y="1110418"/>
            <a:ext cx="10735306" cy="461665"/>
          </a:xfrm>
          <a:prstGeom prst="rect">
            <a:avLst/>
          </a:prstGeom>
          <a:noFill/>
        </p:spPr>
        <p:txBody>
          <a:bodyPr wrap="square" rtlCol="0">
            <a:spAutoFit/>
          </a:bodyPr>
          <a:lstStyle/>
          <a:p>
            <a:pPr algn="ctr"/>
            <a:r>
              <a:rPr lang="en-US" sz="2400" dirty="0"/>
              <a:t>If you were a crop farmer (or plant breeder), what traits would you select for?</a:t>
            </a:r>
          </a:p>
        </p:txBody>
      </p:sp>
      <p:sp>
        <p:nvSpPr>
          <p:cNvPr id="7" name="TextBox 6">
            <a:extLst>
              <a:ext uri="{FF2B5EF4-FFF2-40B4-BE49-F238E27FC236}">
                <a16:creationId xmlns:a16="http://schemas.microsoft.com/office/drawing/2014/main" id="{F4C720EB-ACE5-9BC7-0E3F-ECF628273CB9}"/>
              </a:ext>
            </a:extLst>
          </p:cNvPr>
          <p:cNvSpPr txBox="1"/>
          <p:nvPr/>
        </p:nvSpPr>
        <p:spPr>
          <a:xfrm>
            <a:off x="4406392" y="439698"/>
            <a:ext cx="3010376" cy="584775"/>
          </a:xfrm>
          <a:prstGeom prst="rect">
            <a:avLst/>
          </a:prstGeom>
          <a:noFill/>
        </p:spPr>
        <p:txBody>
          <a:bodyPr wrap="none" rtlCol="0">
            <a:spAutoFit/>
          </a:bodyPr>
          <a:lstStyle/>
          <a:p>
            <a:r>
              <a:rPr lang="en-US" sz="3200" dirty="0"/>
              <a:t>Food for thought</a:t>
            </a:r>
          </a:p>
        </p:txBody>
      </p:sp>
      <p:sp>
        <p:nvSpPr>
          <p:cNvPr id="2" name="Cloud 1">
            <a:extLst>
              <a:ext uri="{FF2B5EF4-FFF2-40B4-BE49-F238E27FC236}">
                <a16:creationId xmlns:a16="http://schemas.microsoft.com/office/drawing/2014/main" id="{CC530EDF-276F-D0CF-6D89-1AE8A6801BA3}"/>
              </a:ext>
            </a:extLst>
          </p:cNvPr>
          <p:cNvSpPr/>
          <p:nvPr/>
        </p:nvSpPr>
        <p:spPr>
          <a:xfrm>
            <a:off x="923047" y="2216802"/>
            <a:ext cx="3431377" cy="1882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Productivity (high yield)</a:t>
            </a:r>
          </a:p>
        </p:txBody>
      </p:sp>
      <p:sp>
        <p:nvSpPr>
          <p:cNvPr id="3" name="Cloud 2">
            <a:extLst>
              <a:ext uri="{FF2B5EF4-FFF2-40B4-BE49-F238E27FC236}">
                <a16:creationId xmlns:a16="http://schemas.microsoft.com/office/drawing/2014/main" id="{EC281146-375B-3429-BD38-3EEF6098A0DD}"/>
              </a:ext>
            </a:extLst>
          </p:cNvPr>
          <p:cNvSpPr/>
          <p:nvPr/>
        </p:nvSpPr>
        <p:spPr>
          <a:xfrm>
            <a:off x="7764322" y="1801967"/>
            <a:ext cx="2855544" cy="2061774"/>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Disease resistance</a:t>
            </a:r>
          </a:p>
        </p:txBody>
      </p:sp>
      <p:sp>
        <p:nvSpPr>
          <p:cNvPr id="8" name="Cloud 7">
            <a:extLst>
              <a:ext uri="{FF2B5EF4-FFF2-40B4-BE49-F238E27FC236}">
                <a16:creationId xmlns:a16="http://schemas.microsoft.com/office/drawing/2014/main" id="{37A0627A-9DB1-F14B-526D-0AD788EFFA3F}"/>
              </a:ext>
            </a:extLst>
          </p:cNvPr>
          <p:cNvSpPr/>
          <p:nvPr/>
        </p:nvSpPr>
        <p:spPr>
          <a:xfrm>
            <a:off x="3279493" y="5294836"/>
            <a:ext cx="3680108" cy="1274379"/>
          </a:xfrm>
          <a:prstGeom prst="clou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Seedlessness</a:t>
            </a:r>
            <a:endParaRPr lang="en-US" sz="3200" dirty="0"/>
          </a:p>
        </p:txBody>
      </p:sp>
      <p:sp>
        <p:nvSpPr>
          <p:cNvPr id="9" name="Cloud 8">
            <a:extLst>
              <a:ext uri="{FF2B5EF4-FFF2-40B4-BE49-F238E27FC236}">
                <a16:creationId xmlns:a16="http://schemas.microsoft.com/office/drawing/2014/main" id="{04C07123-CEAB-7CA8-FD83-3F4C5983CC1A}"/>
              </a:ext>
            </a:extLst>
          </p:cNvPr>
          <p:cNvSpPr/>
          <p:nvPr/>
        </p:nvSpPr>
        <p:spPr>
          <a:xfrm>
            <a:off x="817247" y="4218799"/>
            <a:ext cx="3608454" cy="1360462"/>
          </a:xfrm>
          <a:prstGeom prst="clou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Taste, smell, texture</a:t>
            </a:r>
          </a:p>
        </p:txBody>
      </p:sp>
      <p:sp>
        <p:nvSpPr>
          <p:cNvPr id="10" name="Cloud 9">
            <a:extLst>
              <a:ext uri="{FF2B5EF4-FFF2-40B4-BE49-F238E27FC236}">
                <a16:creationId xmlns:a16="http://schemas.microsoft.com/office/drawing/2014/main" id="{18D4B105-80AB-33D9-D299-4A3AD58079EA}"/>
              </a:ext>
            </a:extLst>
          </p:cNvPr>
          <p:cNvSpPr/>
          <p:nvPr/>
        </p:nvSpPr>
        <p:spPr>
          <a:xfrm>
            <a:off x="4339033" y="3157912"/>
            <a:ext cx="3825101" cy="2010056"/>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Calories (nutritional value)</a:t>
            </a:r>
          </a:p>
        </p:txBody>
      </p:sp>
      <p:sp>
        <p:nvSpPr>
          <p:cNvPr id="11" name="Cloud 10">
            <a:extLst>
              <a:ext uri="{FF2B5EF4-FFF2-40B4-BE49-F238E27FC236}">
                <a16:creationId xmlns:a16="http://schemas.microsoft.com/office/drawing/2014/main" id="{9FBF1C7E-AD58-29B6-0EDD-4C29C7207F72}"/>
              </a:ext>
            </a:extLst>
          </p:cNvPr>
          <p:cNvSpPr/>
          <p:nvPr/>
        </p:nvSpPr>
        <p:spPr>
          <a:xfrm>
            <a:off x="8956498" y="3868120"/>
            <a:ext cx="2596055" cy="1274379"/>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Lack of toxins!!!</a:t>
            </a:r>
          </a:p>
        </p:txBody>
      </p:sp>
      <p:sp>
        <p:nvSpPr>
          <p:cNvPr id="12" name="Cloud 11">
            <a:extLst>
              <a:ext uri="{FF2B5EF4-FFF2-40B4-BE49-F238E27FC236}">
                <a16:creationId xmlns:a16="http://schemas.microsoft.com/office/drawing/2014/main" id="{77B97E85-5B11-DE4C-BDA3-5D682176BE3D}"/>
              </a:ext>
            </a:extLst>
          </p:cNvPr>
          <p:cNvSpPr/>
          <p:nvPr/>
        </p:nvSpPr>
        <p:spPr>
          <a:xfrm>
            <a:off x="4427679" y="1797588"/>
            <a:ext cx="3431377" cy="1274379"/>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Storability</a:t>
            </a:r>
          </a:p>
        </p:txBody>
      </p:sp>
      <p:sp>
        <p:nvSpPr>
          <p:cNvPr id="13" name="Cloud 12">
            <a:extLst>
              <a:ext uri="{FF2B5EF4-FFF2-40B4-BE49-F238E27FC236}">
                <a16:creationId xmlns:a16="http://schemas.microsoft.com/office/drawing/2014/main" id="{8800BC37-0711-B1DF-C47A-FCB273EC5132}"/>
              </a:ext>
            </a:extLst>
          </p:cNvPr>
          <p:cNvSpPr/>
          <p:nvPr/>
        </p:nvSpPr>
        <p:spPr>
          <a:xfrm>
            <a:off x="7014800" y="5101564"/>
            <a:ext cx="3091032" cy="1274379"/>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Easy harvesting</a:t>
            </a:r>
          </a:p>
        </p:txBody>
      </p:sp>
    </p:spTree>
    <p:extLst>
      <p:ext uri="{BB962C8B-B14F-4D97-AF65-F5344CB8AC3E}">
        <p14:creationId xmlns:p14="http://schemas.microsoft.com/office/powerpoint/2010/main" val="355191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54D2F57-25E9-9EB4-6CD7-3EAB3D1D7CC3}"/>
              </a:ext>
            </a:extLst>
          </p:cNvPr>
          <p:cNvSpPr txBox="1"/>
          <p:nvPr/>
        </p:nvSpPr>
        <p:spPr>
          <a:xfrm>
            <a:off x="890338" y="318534"/>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dirty="0">
                <a:latin typeface="+mj-lt"/>
                <a:ea typeface="+mj-ea"/>
                <a:cs typeface="+mj-cs"/>
              </a:rPr>
              <a:t>Did our ancestors succeed at crop domestication?</a:t>
            </a:r>
          </a:p>
          <a:p>
            <a:pPr>
              <a:lnSpc>
                <a:spcPct val="90000"/>
              </a:lnSpc>
              <a:spcBef>
                <a:spcPct val="0"/>
              </a:spcBef>
              <a:spcAft>
                <a:spcPts val="600"/>
              </a:spcAft>
            </a:pPr>
            <a:endParaRPr lang="en-US" sz="800" dirty="0">
              <a:latin typeface="+mj-lt"/>
              <a:ea typeface="+mj-ea"/>
              <a:cs typeface="+mj-cs"/>
            </a:endParaRPr>
          </a:p>
          <a:p>
            <a:pPr>
              <a:lnSpc>
                <a:spcPct val="90000"/>
              </a:lnSpc>
              <a:spcBef>
                <a:spcPct val="0"/>
              </a:spcBef>
              <a:spcAft>
                <a:spcPts val="600"/>
              </a:spcAft>
            </a:pPr>
            <a:r>
              <a:rPr lang="en-US" sz="3400" dirty="0">
                <a:latin typeface="+mj-lt"/>
                <a:ea typeface="+mj-ea"/>
                <a:cs typeface="+mj-cs"/>
              </a:rPr>
              <a:t>Let’s use some common garden plants as examples</a:t>
            </a:r>
          </a:p>
        </p:txBody>
      </p:sp>
      <p:sp>
        <p:nvSpPr>
          <p:cNvPr id="205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ix Indian Vegetable Seeds Bank For Home Garden 45 Variety image 1">
            <a:extLst>
              <a:ext uri="{FF2B5EF4-FFF2-40B4-BE49-F238E27FC236}">
                <a16:creationId xmlns:a16="http://schemas.microsoft.com/office/drawing/2014/main" id="{E4F07F3A-EEB6-6E77-F0CF-481D094B0B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F180F2-24F6-0650-4D93-EE835033F261}"/>
              </a:ext>
            </a:extLst>
          </p:cNvPr>
          <p:cNvSpPr txBox="1"/>
          <p:nvPr/>
        </p:nvSpPr>
        <p:spPr>
          <a:xfrm>
            <a:off x="624972" y="4937340"/>
            <a:ext cx="4061758" cy="1200329"/>
          </a:xfrm>
          <a:prstGeom prst="rect">
            <a:avLst/>
          </a:prstGeom>
          <a:noFill/>
        </p:spPr>
        <p:txBody>
          <a:bodyPr wrap="square" rtlCol="0">
            <a:spAutoFit/>
          </a:bodyPr>
          <a:lstStyle/>
          <a:p>
            <a:pPr algn="ctr"/>
            <a:r>
              <a:rPr lang="en-US" sz="2400" dirty="0"/>
              <a:t>Let’s see if you can recognize the </a:t>
            </a:r>
            <a:r>
              <a:rPr lang="en-US" sz="2400" b="1" dirty="0"/>
              <a:t>wild relatives </a:t>
            </a:r>
            <a:r>
              <a:rPr lang="en-US" sz="2400" dirty="0"/>
              <a:t>of modern fruits and vegetables</a:t>
            </a:r>
          </a:p>
        </p:txBody>
      </p:sp>
    </p:spTree>
    <p:extLst>
      <p:ext uri="{BB962C8B-B14F-4D97-AF65-F5344CB8AC3E}">
        <p14:creationId xmlns:p14="http://schemas.microsoft.com/office/powerpoint/2010/main" val="3617492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1F5A81-24DB-8853-3008-668BF98675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0055" y="1962123"/>
            <a:ext cx="5070390" cy="3802791"/>
          </a:xfrm>
          <a:prstGeom prst="rect">
            <a:avLst/>
          </a:prstGeom>
        </p:spPr>
      </p:pic>
      <p:pic>
        <p:nvPicPr>
          <p:cNvPr id="11" name="Picture 10">
            <a:extLst>
              <a:ext uri="{FF2B5EF4-FFF2-40B4-BE49-F238E27FC236}">
                <a16:creationId xmlns:a16="http://schemas.microsoft.com/office/drawing/2014/main" id="{6D813E76-5FC1-5BE0-1C3B-4A7032065799}"/>
              </a:ext>
            </a:extLst>
          </p:cNvPr>
          <p:cNvPicPr>
            <a:picLocks noChangeAspect="1"/>
          </p:cNvPicPr>
          <p:nvPr/>
        </p:nvPicPr>
        <p:blipFill>
          <a:blip r:embed="rId4"/>
          <a:stretch>
            <a:fillRect/>
          </a:stretch>
        </p:blipFill>
        <p:spPr>
          <a:xfrm>
            <a:off x="5927557" y="1964659"/>
            <a:ext cx="5719011" cy="3800255"/>
          </a:xfrm>
          <a:prstGeom prst="rect">
            <a:avLst/>
          </a:prstGeom>
        </p:spPr>
      </p:pic>
      <p:sp>
        <p:nvSpPr>
          <p:cNvPr id="12" name="TextBox 11">
            <a:extLst>
              <a:ext uri="{FF2B5EF4-FFF2-40B4-BE49-F238E27FC236}">
                <a16:creationId xmlns:a16="http://schemas.microsoft.com/office/drawing/2014/main" id="{9D5F93F9-4C1D-C666-4917-EFCF11FFCB36}"/>
              </a:ext>
            </a:extLst>
          </p:cNvPr>
          <p:cNvSpPr txBox="1"/>
          <p:nvPr/>
        </p:nvSpPr>
        <p:spPr>
          <a:xfrm>
            <a:off x="3949386" y="323645"/>
            <a:ext cx="4293227" cy="769441"/>
          </a:xfrm>
          <a:prstGeom prst="rect">
            <a:avLst/>
          </a:prstGeom>
          <a:noFill/>
        </p:spPr>
        <p:txBody>
          <a:bodyPr wrap="none" rtlCol="0">
            <a:spAutoFit/>
          </a:bodyPr>
          <a:lstStyle/>
          <a:p>
            <a:r>
              <a:rPr lang="en-US" sz="4400" dirty="0"/>
              <a:t>What crop is this?</a:t>
            </a:r>
          </a:p>
        </p:txBody>
      </p:sp>
      <p:sp>
        <p:nvSpPr>
          <p:cNvPr id="14" name="TextBox 13">
            <a:extLst>
              <a:ext uri="{FF2B5EF4-FFF2-40B4-BE49-F238E27FC236}">
                <a16:creationId xmlns:a16="http://schemas.microsoft.com/office/drawing/2014/main" id="{374B03C1-53D3-C9B6-0F94-79AB7A2F381C}"/>
              </a:ext>
            </a:extLst>
          </p:cNvPr>
          <p:cNvSpPr txBox="1"/>
          <p:nvPr/>
        </p:nvSpPr>
        <p:spPr>
          <a:xfrm>
            <a:off x="2069673" y="1377348"/>
            <a:ext cx="2271135" cy="584775"/>
          </a:xfrm>
          <a:prstGeom prst="rect">
            <a:avLst/>
          </a:prstGeom>
          <a:noFill/>
        </p:spPr>
        <p:txBody>
          <a:bodyPr wrap="none" rtlCol="0">
            <a:spAutoFit/>
          </a:bodyPr>
          <a:lstStyle/>
          <a:p>
            <a:r>
              <a:rPr lang="en-US" sz="3200" dirty="0"/>
              <a:t>Wild tomato</a:t>
            </a:r>
          </a:p>
        </p:txBody>
      </p:sp>
      <p:sp>
        <p:nvSpPr>
          <p:cNvPr id="15" name="TextBox 14">
            <a:extLst>
              <a:ext uri="{FF2B5EF4-FFF2-40B4-BE49-F238E27FC236}">
                <a16:creationId xmlns:a16="http://schemas.microsoft.com/office/drawing/2014/main" id="{8DC9AF73-CD06-2273-31AB-0820C2B14174}"/>
              </a:ext>
            </a:extLst>
          </p:cNvPr>
          <p:cNvSpPr txBox="1"/>
          <p:nvPr/>
        </p:nvSpPr>
        <p:spPr>
          <a:xfrm>
            <a:off x="6865080" y="1377347"/>
            <a:ext cx="3806620" cy="584775"/>
          </a:xfrm>
          <a:prstGeom prst="rect">
            <a:avLst/>
          </a:prstGeom>
          <a:noFill/>
        </p:spPr>
        <p:txBody>
          <a:bodyPr wrap="none" rtlCol="0">
            <a:spAutoFit/>
          </a:bodyPr>
          <a:lstStyle/>
          <a:p>
            <a:r>
              <a:rPr lang="en-US" sz="3200" dirty="0"/>
              <a:t>Domesticated tomato</a:t>
            </a:r>
          </a:p>
        </p:txBody>
      </p:sp>
    </p:spTree>
    <p:extLst>
      <p:ext uri="{BB962C8B-B14F-4D97-AF65-F5344CB8AC3E}">
        <p14:creationId xmlns:p14="http://schemas.microsoft.com/office/powerpoint/2010/main" val="42014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38620</TotalTime>
  <Words>2997</Words>
  <Application>Microsoft Macintosh PowerPoint</Application>
  <PresentationFormat>Widescreen</PresentationFormat>
  <Paragraphs>362</Paragraphs>
  <Slides>45</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Franklin Gothic Book</vt:lpstr>
      <vt:lpstr>Harding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N. Stepanova</dc:creator>
  <cp:lastModifiedBy>Friesner, Joanna</cp:lastModifiedBy>
  <cp:revision>239</cp:revision>
  <dcterms:created xsi:type="dcterms:W3CDTF">2023-03-10T19:28:17Z</dcterms:created>
  <dcterms:modified xsi:type="dcterms:W3CDTF">2023-05-01T20:17:13Z</dcterms:modified>
</cp:coreProperties>
</file>